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8" r:id="rId2"/>
    <p:sldId id="259" r:id="rId3"/>
    <p:sldId id="286" r:id="rId4"/>
    <p:sldId id="274" r:id="rId5"/>
    <p:sldId id="260" r:id="rId6"/>
    <p:sldId id="261" r:id="rId7"/>
    <p:sldId id="287" r:id="rId8"/>
    <p:sldId id="262" r:id="rId9"/>
    <p:sldId id="264" r:id="rId10"/>
    <p:sldId id="265" r:id="rId11"/>
    <p:sldId id="266" r:id="rId12"/>
    <p:sldId id="267" r:id="rId13"/>
    <p:sldId id="268" r:id="rId14"/>
    <p:sldId id="269" r:id="rId15"/>
    <p:sldId id="275" r:id="rId16"/>
    <p:sldId id="276" r:id="rId17"/>
    <p:sldId id="270" r:id="rId18"/>
    <p:sldId id="277" r:id="rId19"/>
    <p:sldId id="278" r:id="rId20"/>
    <p:sldId id="271" r:id="rId21"/>
    <p:sldId id="257" r:id="rId22"/>
    <p:sldId id="280" r:id="rId23"/>
    <p:sldId id="279" r:id="rId24"/>
    <p:sldId id="282" r:id="rId25"/>
    <p:sldId id="283" r:id="rId26"/>
    <p:sldId id="284" r:id="rId27"/>
    <p:sldId id="281" r:id="rId28"/>
    <p:sldId id="285" r:id="rId29"/>
  </p:sldIdLst>
  <p:sldSz cx="9144000" cy="6858000" type="screen4x3"/>
  <p:notesSz cx="6742113" cy="987266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notesViewPr>
    <p:cSldViewPr>
      <p:cViewPr varScale="1">
        <p:scale>
          <a:sx n="95" d="100"/>
          <a:sy n="95" d="100"/>
        </p:scale>
        <p:origin x="-3510" y="-90"/>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kstvak 7"/>
          <p:cNvSpPr txBox="1"/>
          <p:nvPr/>
        </p:nvSpPr>
        <p:spPr>
          <a:xfrm>
            <a:off x="610199" y="9548244"/>
            <a:ext cx="141583" cy="139724"/>
          </a:xfrm>
          <a:prstGeom prst="rect">
            <a:avLst/>
          </a:prstGeom>
          <a:noFill/>
        </p:spPr>
        <p:txBody>
          <a:bodyPr wrap="square" lIns="0" tIns="0" rIns="0" bIns="0" rtlCol="0">
            <a:spAutoFit/>
          </a:bodyPr>
          <a:lstStyle/>
          <a:p>
            <a:pPr algn="ctr">
              <a:lnSpc>
                <a:spcPct val="83000"/>
              </a:lnSpc>
            </a:pPr>
            <a:r>
              <a:rPr lang="nl-BE" sz="1100" dirty="0"/>
              <a:t>•</a:t>
            </a:r>
          </a:p>
        </p:txBody>
      </p:sp>
      <p:sp>
        <p:nvSpPr>
          <p:cNvPr id="3" name="Tijdelijke aanduiding voor datum 2"/>
          <p:cNvSpPr>
            <a:spLocks noGrp="1"/>
          </p:cNvSpPr>
          <p:nvPr>
            <p:ph type="dt" sz="quarter" idx="1"/>
          </p:nvPr>
        </p:nvSpPr>
        <p:spPr>
          <a:xfrm>
            <a:off x="1" y="9548698"/>
            <a:ext cx="680990" cy="322610"/>
          </a:xfrm>
          <a:prstGeom prst="rect">
            <a:avLst/>
          </a:prstGeom>
        </p:spPr>
        <p:txBody>
          <a:bodyPr vert="horz" lIns="0" tIns="0" rIns="0" bIns="0" rtlCol="0" anchor="t" anchorCtr="0"/>
          <a:lstStyle>
            <a:lvl1pPr algn="r">
              <a:defRPr sz="1200"/>
            </a:lvl1pPr>
          </a:lstStyle>
          <a:p>
            <a:pPr algn="l">
              <a:lnSpc>
                <a:spcPct val="83000"/>
              </a:lnSpc>
            </a:pPr>
            <a:r>
              <a:rPr lang="nl-BE" sz="1100" dirty="0"/>
              <a:t>01.01.1901</a:t>
            </a:r>
          </a:p>
        </p:txBody>
      </p:sp>
      <p:sp>
        <p:nvSpPr>
          <p:cNvPr id="4" name="Tijdelijke aanduiding voor voettekst 3"/>
          <p:cNvSpPr>
            <a:spLocks noGrp="1"/>
          </p:cNvSpPr>
          <p:nvPr>
            <p:ph type="ftr" sz="quarter" idx="2"/>
          </p:nvPr>
        </p:nvSpPr>
        <p:spPr>
          <a:xfrm>
            <a:off x="756463" y="9546986"/>
            <a:ext cx="5517032" cy="322610"/>
          </a:xfrm>
          <a:prstGeom prst="rect">
            <a:avLst/>
          </a:prstGeom>
        </p:spPr>
        <p:txBody>
          <a:bodyPr vert="horz" lIns="0" tIns="0" rIns="0" bIns="0" rtlCol="0" anchor="t" anchorCtr="0"/>
          <a:lstStyle>
            <a:lvl1pPr algn="l">
              <a:defRPr sz="1200"/>
            </a:lvl1pPr>
          </a:lstStyle>
          <a:p>
            <a:pPr>
              <a:lnSpc>
                <a:spcPct val="83000"/>
              </a:lnSpc>
            </a:pPr>
            <a:endParaRPr lang="nl-BE" sz="1100" dirty="0"/>
          </a:p>
        </p:txBody>
      </p:sp>
      <p:sp>
        <p:nvSpPr>
          <p:cNvPr id="5" name="Tijdelijke aanduiding voor dianummer 4"/>
          <p:cNvSpPr>
            <a:spLocks noGrp="1"/>
          </p:cNvSpPr>
          <p:nvPr>
            <p:ph type="sldNum" sz="quarter" idx="3"/>
          </p:nvPr>
        </p:nvSpPr>
        <p:spPr>
          <a:xfrm>
            <a:off x="6273495" y="9549556"/>
            <a:ext cx="467057" cy="322610"/>
          </a:xfrm>
          <a:prstGeom prst="rect">
            <a:avLst/>
          </a:prstGeom>
        </p:spPr>
        <p:txBody>
          <a:bodyPr vert="horz" lIns="0" tIns="0" rIns="0" bIns="0" rtlCol="0" anchor="t" anchorCtr="0"/>
          <a:lstStyle>
            <a:lvl1pPr algn="r">
              <a:defRPr sz="1200"/>
            </a:lvl1pPr>
          </a:lstStyle>
          <a:p>
            <a:pPr>
              <a:lnSpc>
                <a:spcPct val="83000"/>
              </a:lnSpc>
            </a:pPr>
            <a:fld id="{3D705CB3-8581-4C23-95D5-98EC97B2CB31}" type="slidenum">
              <a:rPr lang="nl-BE" sz="1100"/>
              <a:pPr>
                <a:lnSpc>
                  <a:spcPct val="83000"/>
                </a:lnSpc>
              </a:pPr>
              <a:t>‹nr.›</a:t>
            </a:fld>
            <a:endParaRPr lang="nl-BE" sz="1100" dirty="0"/>
          </a:p>
        </p:txBody>
      </p:sp>
      <p:cxnSp>
        <p:nvCxnSpPr>
          <p:cNvPr id="7" name="Rechte verbindingslijn 6"/>
          <p:cNvCxnSpPr/>
          <p:nvPr/>
        </p:nvCxnSpPr>
        <p:spPr>
          <a:xfrm>
            <a:off x="0" y="9477155"/>
            <a:ext cx="6742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63657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526" tIns="45263" rIns="90526" bIns="45263" rtlCol="0" anchor="ctr"/>
          <a:lstStyle/>
          <a:p>
            <a:endParaRPr lang="nl-BE"/>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0526" tIns="45263" rIns="90526" bIns="45263"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8" name="Tekstvak 7"/>
          <p:cNvSpPr txBox="1"/>
          <p:nvPr/>
        </p:nvSpPr>
        <p:spPr>
          <a:xfrm>
            <a:off x="610199" y="9548244"/>
            <a:ext cx="141583" cy="139724"/>
          </a:xfrm>
          <a:prstGeom prst="rect">
            <a:avLst/>
          </a:prstGeom>
          <a:noFill/>
        </p:spPr>
        <p:txBody>
          <a:bodyPr wrap="square" lIns="0" tIns="0" rIns="0" bIns="0" rtlCol="0">
            <a:spAutoFit/>
          </a:bodyPr>
          <a:lstStyle/>
          <a:p>
            <a:pPr algn="ctr">
              <a:lnSpc>
                <a:spcPct val="83000"/>
              </a:lnSpc>
            </a:pPr>
            <a:r>
              <a:rPr lang="nl-BE" sz="1100" dirty="0"/>
              <a:t>•</a:t>
            </a:r>
          </a:p>
        </p:txBody>
      </p:sp>
      <p:sp>
        <p:nvSpPr>
          <p:cNvPr id="9" name="Tijdelijke aanduiding voor datum 2"/>
          <p:cNvSpPr txBox="1">
            <a:spLocks/>
          </p:cNvSpPr>
          <p:nvPr/>
        </p:nvSpPr>
        <p:spPr>
          <a:xfrm>
            <a:off x="1" y="9548698"/>
            <a:ext cx="680990" cy="322610"/>
          </a:xfrm>
          <a:prstGeom prst="rect">
            <a:avLst/>
          </a:prstGeom>
        </p:spPr>
        <p:txBody>
          <a:bodyPr vert="horz" lIns="0" tIns="0" rIns="0" bIns="0" rtlCol="0" anchor="t" anchorCtr="0"/>
          <a:lstStyle>
            <a:defPPr>
              <a:defRPr lang="nl-B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83000"/>
              </a:lnSpc>
            </a:pPr>
            <a:r>
              <a:rPr lang="nl-BE" sz="1100" dirty="0" smtClean="0"/>
              <a:t>01.01.1901</a:t>
            </a:r>
            <a:endParaRPr lang="nl-BE" sz="1100" dirty="0"/>
          </a:p>
        </p:txBody>
      </p:sp>
      <p:sp>
        <p:nvSpPr>
          <p:cNvPr id="10" name="Tijdelijke aanduiding voor voettekst 3"/>
          <p:cNvSpPr txBox="1">
            <a:spLocks/>
          </p:cNvSpPr>
          <p:nvPr/>
        </p:nvSpPr>
        <p:spPr>
          <a:xfrm>
            <a:off x="756463" y="9546986"/>
            <a:ext cx="5517032" cy="322610"/>
          </a:xfrm>
          <a:prstGeom prst="rect">
            <a:avLst/>
          </a:prstGeom>
        </p:spPr>
        <p:txBody>
          <a:bodyPr vert="horz" lIns="0" tIns="0" rIns="0" bIns="0" rtlCol="0" anchor="t" anchorCtr="0"/>
          <a:lstStyle>
            <a:defPPr>
              <a:defRPr lang="nl-B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3000"/>
              </a:lnSpc>
            </a:pPr>
            <a:r>
              <a:rPr lang="nl-BE" sz="1100" smtClean="0"/>
              <a:t>Sexy qua lichaam doch bang voor het zwempak</a:t>
            </a:r>
            <a:endParaRPr lang="nl-BE" sz="1100" dirty="0"/>
          </a:p>
        </p:txBody>
      </p:sp>
      <p:sp>
        <p:nvSpPr>
          <p:cNvPr id="11" name="Tijdelijke aanduiding voor dianummer 4"/>
          <p:cNvSpPr txBox="1">
            <a:spLocks/>
          </p:cNvSpPr>
          <p:nvPr/>
        </p:nvSpPr>
        <p:spPr>
          <a:xfrm>
            <a:off x="6273495" y="9549556"/>
            <a:ext cx="467057" cy="322610"/>
          </a:xfrm>
          <a:prstGeom prst="rect">
            <a:avLst/>
          </a:prstGeom>
        </p:spPr>
        <p:txBody>
          <a:bodyPr vert="horz" lIns="0" tIns="0" rIns="0" bIns="0" rtlCol="0" anchor="t" anchorCtr="0"/>
          <a:lstStyle>
            <a:defPPr>
              <a:defRPr lang="nl-B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3000"/>
              </a:lnSpc>
            </a:pPr>
            <a:fld id="{3D705CB3-8581-4C23-95D5-98EC97B2CB31}" type="slidenum">
              <a:rPr lang="nl-BE" sz="1100" smtClean="0"/>
              <a:pPr>
                <a:lnSpc>
                  <a:spcPct val="83000"/>
                </a:lnSpc>
              </a:pPr>
              <a:t>‹nr.›</a:t>
            </a:fld>
            <a:endParaRPr lang="nl-BE" sz="1100" dirty="0"/>
          </a:p>
        </p:txBody>
      </p:sp>
      <p:cxnSp>
        <p:nvCxnSpPr>
          <p:cNvPr id="12" name="Rechte verbindingslijn 11"/>
          <p:cNvCxnSpPr/>
          <p:nvPr/>
        </p:nvCxnSpPr>
        <p:spPr>
          <a:xfrm>
            <a:off x="0" y="9477155"/>
            <a:ext cx="6742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49232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smtClean="0"/>
              <a:t>SENSIBILISEREN!</a:t>
            </a:r>
          </a:p>
          <a:p>
            <a:r>
              <a:rPr lang="nl-BE" altLang="nl-BE" smtClean="0"/>
              <a:t>Het is mogelijk om de assessments het hele jaar door in te vullen, dus ook na 15 oktober maar we hanteren 15 oktober als streefdatum zodat we het ondersteuningsaanbod nog verder kunnen aanpassen aan resultaten van het assessment.</a:t>
            </a:r>
          </a:p>
          <a:p>
            <a:r>
              <a:rPr lang="nl-BE" altLang="nl-BE" smtClean="0"/>
              <a:t> Een feedbackrapport wordt onmiddellijk na het invullen gegenereerd en wordt verstuurd via e-mail.</a:t>
            </a:r>
          </a:p>
        </p:txBody>
      </p:sp>
      <p:sp>
        <p:nvSpPr>
          <p:cNvPr id="23556" name="Tijdelijke aanduiding voor dianummer 3"/>
          <p:cNvSpPr>
            <a:spLocks noGrp="1"/>
          </p:cNvSpPr>
          <p:nvPr>
            <p:ph type="sldNum" sz="quarter" idx="5"/>
          </p:nvPr>
        </p:nvSpPr>
        <p:spPr bwMode="auto">
          <a:xfrm>
            <a:off x="3818905" y="9377059"/>
            <a:ext cx="2921634"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26" tIns="45263" rIns="90526" bIns="45263" numCol="1" anchorCtr="0" compatLnSpc="1">
            <a:prstTxWarp prst="textNoShape">
              <a:avLst/>
            </a:prstTxWarp>
          </a:bodyPr>
          <a:lstStyle>
            <a:lvl1pPr eaLnBrk="0" hangingPunct="0">
              <a:defRPr>
                <a:solidFill>
                  <a:schemeClr val="tx1"/>
                </a:solidFill>
                <a:latin typeface="Arial" charset="0"/>
              </a:defRPr>
            </a:lvl1pPr>
            <a:lvl2pPr marL="735521" indent="-282893" eaLnBrk="0" hangingPunct="0">
              <a:defRPr>
                <a:solidFill>
                  <a:schemeClr val="tx1"/>
                </a:solidFill>
                <a:latin typeface="Arial" charset="0"/>
              </a:defRPr>
            </a:lvl2pPr>
            <a:lvl3pPr marL="1131570" indent="-226314" eaLnBrk="0" hangingPunct="0">
              <a:defRPr>
                <a:solidFill>
                  <a:schemeClr val="tx1"/>
                </a:solidFill>
                <a:latin typeface="Arial" charset="0"/>
              </a:defRPr>
            </a:lvl3pPr>
            <a:lvl4pPr marL="1584198" indent="-226314" eaLnBrk="0" hangingPunct="0">
              <a:defRPr>
                <a:solidFill>
                  <a:schemeClr val="tx1"/>
                </a:solidFill>
                <a:latin typeface="Arial" charset="0"/>
              </a:defRPr>
            </a:lvl4pPr>
            <a:lvl5pPr marL="2036826" indent="-226314" eaLnBrk="0" hangingPunct="0">
              <a:defRPr>
                <a:solidFill>
                  <a:schemeClr val="tx1"/>
                </a:solidFill>
                <a:latin typeface="Arial" charset="0"/>
              </a:defRPr>
            </a:lvl5pPr>
            <a:lvl6pPr marL="2489454" indent="-226314" eaLnBrk="0" fontAlgn="base" hangingPunct="0">
              <a:spcBef>
                <a:spcPct val="0"/>
              </a:spcBef>
              <a:spcAft>
                <a:spcPct val="0"/>
              </a:spcAft>
              <a:defRPr>
                <a:solidFill>
                  <a:schemeClr val="tx1"/>
                </a:solidFill>
                <a:latin typeface="Arial" charset="0"/>
              </a:defRPr>
            </a:lvl6pPr>
            <a:lvl7pPr marL="2942082" indent="-226314" eaLnBrk="0" fontAlgn="base" hangingPunct="0">
              <a:spcBef>
                <a:spcPct val="0"/>
              </a:spcBef>
              <a:spcAft>
                <a:spcPct val="0"/>
              </a:spcAft>
              <a:defRPr>
                <a:solidFill>
                  <a:schemeClr val="tx1"/>
                </a:solidFill>
                <a:latin typeface="Arial" charset="0"/>
              </a:defRPr>
            </a:lvl7pPr>
            <a:lvl8pPr marL="3394710" indent="-226314" eaLnBrk="0" fontAlgn="base" hangingPunct="0">
              <a:spcBef>
                <a:spcPct val="0"/>
              </a:spcBef>
              <a:spcAft>
                <a:spcPct val="0"/>
              </a:spcAft>
              <a:defRPr>
                <a:solidFill>
                  <a:schemeClr val="tx1"/>
                </a:solidFill>
                <a:latin typeface="Arial" charset="0"/>
              </a:defRPr>
            </a:lvl8pPr>
            <a:lvl9pPr marL="3847338" indent="-226314" eaLnBrk="0" fontAlgn="base" hangingPunct="0">
              <a:spcBef>
                <a:spcPct val="0"/>
              </a:spcBef>
              <a:spcAft>
                <a:spcPct val="0"/>
              </a:spcAft>
              <a:defRPr>
                <a:solidFill>
                  <a:schemeClr val="tx1"/>
                </a:solidFill>
                <a:latin typeface="Arial" charset="0"/>
              </a:defRPr>
            </a:lvl9pPr>
          </a:lstStyle>
          <a:p>
            <a:pPr eaLnBrk="1" hangingPunct="1"/>
            <a:fld id="{361161C3-E19A-49E7-B32B-135C3267FC95}" type="slidenum">
              <a:rPr lang="nl-BE" altLang="nl-BE" smtClean="0"/>
              <a:pPr eaLnBrk="1" hangingPunct="1"/>
              <a:t>12</a:t>
            </a:fld>
            <a:endParaRPr lang="nl-BE" altLang="nl-B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_inhoud">
    <p:spTree>
      <p:nvGrpSpPr>
        <p:cNvPr id="1" name=""/>
        <p:cNvGrpSpPr/>
        <p:nvPr/>
      </p:nvGrpSpPr>
      <p:grpSpPr>
        <a:xfrm>
          <a:off x="0" y="0"/>
          <a:ext cx="0" cy="0"/>
          <a:chOff x="0" y="0"/>
          <a:chExt cx="0" cy="0"/>
        </a:xfrm>
      </p:grpSpPr>
      <p:sp>
        <p:nvSpPr>
          <p:cNvPr id="2" name="Titel 1"/>
          <p:cNvSpPr>
            <a:spLocks noGrp="1"/>
          </p:cNvSpPr>
          <p:nvPr>
            <p:ph type="title"/>
          </p:nvPr>
        </p:nvSpPr>
        <p:spPr>
          <a:xfrm>
            <a:off x="385200" y="451696"/>
            <a:ext cx="8301600" cy="1071762"/>
          </a:xfrm>
        </p:spPr>
        <p:txBody>
          <a:bodyPr lIns="54000"/>
          <a:lstStyle/>
          <a:p>
            <a:r>
              <a:rPr lang="nl-NL" smtClean="0"/>
              <a:t>Klik om de stijl te bewerken</a:t>
            </a:r>
            <a:endParaRPr lang="nl-BE" dirty="0"/>
          </a:p>
        </p:txBody>
      </p:sp>
      <p:sp>
        <p:nvSpPr>
          <p:cNvPr id="3" name="Tijdelijke aanduiding voor inhoud 2"/>
          <p:cNvSpPr>
            <a:spLocks noGrp="1"/>
          </p:cNvSpPr>
          <p:nvPr>
            <p:ph idx="1"/>
          </p:nvPr>
        </p:nvSpPr>
        <p:spPr>
          <a:xfrm>
            <a:off x="385200" y="1620000"/>
            <a:ext cx="8301600" cy="4440245"/>
          </a:xfrm>
        </p:spPr>
        <p:txBody>
          <a:bodyPr/>
          <a:lstStyle>
            <a:lvl1pPr marL="72000" indent="-72000">
              <a:buClr>
                <a:schemeClr val="bg1"/>
              </a:buClr>
              <a:buSzPct val="25000"/>
              <a:buFont typeface="Arial" panose="020B0604020202020204" pitchFamily="34" charset="0"/>
              <a:buChar char="•"/>
              <a:defRPr/>
            </a:lvl1pPr>
            <a:lvl2pPr marL="612000">
              <a:defRPr/>
            </a:lvl2pPr>
            <a:lvl3pPr marL="1152000">
              <a:defRPr/>
            </a:lvl3pPr>
            <a:lvl4pPr marL="1692000">
              <a:defRPr/>
            </a:lvl4pPr>
            <a:lvl5pPr marL="223200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datum 3"/>
          <p:cNvSpPr>
            <a:spLocks noGrp="1"/>
          </p:cNvSpPr>
          <p:nvPr>
            <p:ph type="dt" sz="half" idx="10"/>
          </p:nvPr>
        </p:nvSpPr>
        <p:spPr/>
        <p:txBody>
          <a:bodyPr/>
          <a:lstStyle/>
          <a:p>
            <a:r>
              <a:rPr lang="nl-BE" smtClean="0"/>
              <a:t>01.01.1901</a:t>
            </a:r>
            <a:endParaRPr lang="nl-BE"/>
          </a:p>
        </p:txBody>
      </p:sp>
      <p:sp>
        <p:nvSpPr>
          <p:cNvPr id="5" name="Tijdelijke aanduiding voor voettekst 4"/>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6" name="Tijdelijke aanduiding voor dianummer 5"/>
          <p:cNvSpPr>
            <a:spLocks noGrp="1"/>
          </p:cNvSpPr>
          <p:nvPr>
            <p:ph type="sldNum" sz="quarter" idx="12"/>
          </p:nvPr>
        </p:nvSpPr>
        <p:spPr/>
        <p:txBody>
          <a:bodyPr/>
          <a:lstStyle/>
          <a:p>
            <a:fld id="{E0A7D6A5-2032-4D62-B2BB-7C25B87AACF2}" type="slidenum">
              <a:rPr lang="nl-BE" smtClean="0"/>
              <a:t>‹nr.›</a:t>
            </a:fld>
            <a:endParaRPr lang="nl-BE"/>
          </a:p>
        </p:txBody>
      </p:sp>
    </p:spTree>
    <p:extLst>
      <p:ext uri="{BB962C8B-B14F-4D97-AF65-F5344CB8AC3E}">
        <p14:creationId xmlns:p14="http://schemas.microsoft.com/office/powerpoint/2010/main" val="169662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_wachtscherm">
    <p:spTree>
      <p:nvGrpSpPr>
        <p:cNvPr id="1" name=""/>
        <p:cNvGrpSpPr/>
        <p:nvPr/>
      </p:nvGrpSpPr>
      <p:grpSpPr>
        <a:xfrm>
          <a:off x="0" y="0"/>
          <a:ext cx="0" cy="0"/>
          <a:chOff x="0" y="0"/>
          <a:chExt cx="0" cy="0"/>
        </a:xfrm>
      </p:grpSpPr>
      <p:sp>
        <p:nvSpPr>
          <p:cNvPr id="6" name="Rechthoek 5"/>
          <p:cNvSpPr/>
          <p:nvPr userDrawn="1"/>
        </p:nvSpPr>
        <p:spPr>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984" y="188970"/>
            <a:ext cx="8510033" cy="6480061"/>
          </a:xfrm>
          <a:prstGeom prst="rect">
            <a:avLst/>
          </a:prstGeom>
        </p:spPr>
      </p:pic>
    </p:spTree>
    <p:extLst>
      <p:ext uri="{BB962C8B-B14F-4D97-AF65-F5344CB8AC3E}">
        <p14:creationId xmlns:p14="http://schemas.microsoft.com/office/powerpoint/2010/main" val="326929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_slotscherm">
    <p:spTree>
      <p:nvGrpSpPr>
        <p:cNvPr id="1" name=""/>
        <p:cNvGrpSpPr/>
        <p:nvPr/>
      </p:nvGrpSpPr>
      <p:grpSpPr>
        <a:xfrm>
          <a:off x="0" y="0"/>
          <a:ext cx="0" cy="0"/>
          <a:chOff x="0" y="0"/>
          <a:chExt cx="0" cy="0"/>
        </a:xfrm>
      </p:grpSpPr>
      <p:sp>
        <p:nvSpPr>
          <p:cNvPr id="6" name="Rechthoek 5"/>
          <p:cNvSpPr/>
          <p:nvPr userDrawn="1"/>
        </p:nvSpPr>
        <p:spPr>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7" name="Ondertitel 2"/>
          <p:cNvSpPr>
            <a:spLocks noGrp="1"/>
          </p:cNvSpPr>
          <p:nvPr>
            <p:ph type="subTitle" idx="1"/>
          </p:nvPr>
        </p:nvSpPr>
        <p:spPr>
          <a:xfrm>
            <a:off x="457200" y="4171751"/>
            <a:ext cx="8229600" cy="2141192"/>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6353" y="3212976"/>
            <a:ext cx="6431293" cy="338329"/>
          </a:xfrm>
          <a:prstGeom prst="rect">
            <a:avLst/>
          </a:prstGeom>
        </p:spPr>
      </p:pic>
    </p:spTree>
    <p:extLst>
      <p:ext uri="{BB962C8B-B14F-4D97-AF65-F5344CB8AC3E}">
        <p14:creationId xmlns:p14="http://schemas.microsoft.com/office/powerpoint/2010/main" val="43745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_inhoud_2 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385200" y="1643810"/>
            <a:ext cx="4111200" cy="4417200"/>
          </a:xfrm>
        </p:spPr>
        <p:txBody>
          <a:bodyPr/>
          <a:lstStyle>
            <a:lvl1pPr marL="72000">
              <a:defRPr sz="2800"/>
            </a:lvl1pPr>
            <a:lvl2pPr marL="540000" indent="-468000">
              <a:defRPr sz="2800"/>
            </a:lvl2pPr>
            <a:lvl3pPr marL="1008000" indent="-468000">
              <a:defRPr sz="2800"/>
            </a:lvl3pPr>
            <a:lvl4pPr marL="1476000" indent="-468000">
              <a:defRPr sz="2800"/>
            </a:lvl4pPr>
            <a:lvl5pPr marL="1944000" indent="-468000">
              <a:defRPr sz="2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575600" y="1645200"/>
            <a:ext cx="4111200" cy="4417200"/>
          </a:xfrm>
        </p:spPr>
        <p:txBody>
          <a:bodyPr>
            <a:normAutofit/>
          </a:bodyPr>
          <a:lstStyle>
            <a:lvl1pPr marL="72000">
              <a:defRPr sz="2800"/>
            </a:lvl1pPr>
            <a:lvl2pPr marL="540000" indent="-468000">
              <a:defRPr sz="2800"/>
            </a:lvl2pPr>
            <a:lvl3pPr marL="1008000" indent="-468000">
              <a:defRPr sz="2800"/>
            </a:lvl3pPr>
            <a:lvl4pPr marL="1476000" indent="-468000">
              <a:defRPr sz="2800"/>
            </a:lvl4pPr>
            <a:lvl5pPr marL="1944000" indent="-468000">
              <a:defRPr sz="2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datum 4"/>
          <p:cNvSpPr>
            <a:spLocks noGrp="1"/>
          </p:cNvSpPr>
          <p:nvPr>
            <p:ph type="dt" sz="half" idx="10"/>
          </p:nvPr>
        </p:nvSpPr>
        <p:spPr/>
        <p:txBody>
          <a:bodyPr/>
          <a:lstStyle/>
          <a:p>
            <a:r>
              <a:rPr lang="nl-BE" smtClean="0"/>
              <a:t>01.01.1901</a:t>
            </a:r>
            <a:endParaRPr lang="nl-BE"/>
          </a:p>
        </p:txBody>
      </p:sp>
      <p:sp>
        <p:nvSpPr>
          <p:cNvPr id="6" name="Tijdelijke aanduiding voor voettekst 5"/>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‹nr.›</a:t>
            </a:fld>
            <a:endParaRPr lang="nl-BE"/>
          </a:p>
        </p:txBody>
      </p:sp>
    </p:spTree>
    <p:extLst>
      <p:ext uri="{BB962C8B-B14F-4D97-AF65-F5344CB8AC3E}">
        <p14:creationId xmlns:p14="http://schemas.microsoft.com/office/powerpoint/2010/main" val="120493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_inhoud_2 kolom + ko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385200" y="1696770"/>
            <a:ext cx="4111200" cy="728880"/>
          </a:xfrm>
        </p:spPr>
        <p:txBody>
          <a:bodyPr lIns="72000" anchor="t" anchorCtr="0">
            <a:noAutofit/>
          </a:bodyPr>
          <a:lstStyle>
            <a:lvl1pPr marL="0" indent="0">
              <a:lnSpc>
                <a:spcPct val="83000"/>
              </a:lnSpc>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385200" y="2410931"/>
            <a:ext cx="4111200" cy="3650400"/>
          </a:xfrm>
        </p:spPr>
        <p:txBody>
          <a:bodyPr>
            <a:normAutofit/>
          </a:bodyPr>
          <a:lstStyle>
            <a:lvl1pPr marL="72000">
              <a:defRPr sz="2800"/>
            </a:lvl1pPr>
            <a:lvl2pPr marL="540000" indent="-468000">
              <a:defRPr sz="2800"/>
            </a:lvl2pPr>
            <a:lvl3pPr marL="1008000" indent="-468000">
              <a:defRPr sz="2800"/>
            </a:lvl3pPr>
            <a:lvl4pPr marL="1476000" indent="-468000">
              <a:defRPr sz="2800"/>
            </a:lvl4pPr>
            <a:lvl5pPr marL="1944000" indent="-468000">
              <a:defRPr sz="28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p:cNvSpPr>
            <a:spLocks noGrp="1"/>
          </p:cNvSpPr>
          <p:nvPr>
            <p:ph type="body" sz="quarter" idx="3"/>
          </p:nvPr>
        </p:nvSpPr>
        <p:spPr>
          <a:xfrm>
            <a:off x="4575600" y="1695600"/>
            <a:ext cx="4111200" cy="728880"/>
          </a:xfrm>
        </p:spPr>
        <p:txBody>
          <a:bodyPr lIns="72000" anchor="t" anchorCtr="0">
            <a:noAutofit/>
          </a:bodyPr>
          <a:lstStyle>
            <a:lvl1pPr marL="0" indent="0">
              <a:lnSpc>
                <a:spcPct val="83000"/>
              </a:lnSpc>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575599" y="2410931"/>
            <a:ext cx="4111200" cy="3650400"/>
          </a:xfrm>
        </p:spPr>
        <p:txBody>
          <a:bodyPr>
            <a:normAutofit/>
          </a:bodyPr>
          <a:lstStyle>
            <a:lvl1pPr marL="72000">
              <a:defRPr sz="2800"/>
            </a:lvl1pPr>
            <a:lvl2pPr marL="540000" indent="-468000">
              <a:defRPr sz="2800"/>
            </a:lvl2pPr>
            <a:lvl3pPr marL="1008000" indent="-468000">
              <a:defRPr sz="2800"/>
            </a:lvl3pPr>
            <a:lvl4pPr marL="1476000" indent="-468000">
              <a:defRPr sz="2800"/>
            </a:lvl4pPr>
            <a:lvl5pPr marL="1944000" indent="-468000">
              <a:defRPr sz="28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jdelijke aanduiding voor datum 6"/>
          <p:cNvSpPr>
            <a:spLocks noGrp="1"/>
          </p:cNvSpPr>
          <p:nvPr>
            <p:ph type="dt" sz="half" idx="10"/>
          </p:nvPr>
        </p:nvSpPr>
        <p:spPr/>
        <p:txBody>
          <a:bodyPr/>
          <a:lstStyle/>
          <a:p>
            <a:r>
              <a:rPr lang="nl-BE" smtClean="0"/>
              <a:t>01.01.1901</a:t>
            </a:r>
            <a:endParaRPr lang="nl-BE"/>
          </a:p>
        </p:txBody>
      </p:sp>
      <p:sp>
        <p:nvSpPr>
          <p:cNvPr id="8" name="Tijdelijke aanduiding voor voettekst 7"/>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9" name="Tijdelijke aanduiding voor dianummer 8"/>
          <p:cNvSpPr>
            <a:spLocks noGrp="1"/>
          </p:cNvSpPr>
          <p:nvPr>
            <p:ph type="sldNum" sz="quarter" idx="12"/>
          </p:nvPr>
        </p:nvSpPr>
        <p:spPr/>
        <p:txBody>
          <a:bodyPr/>
          <a:lstStyle/>
          <a:p>
            <a:fld id="{E0A7D6A5-2032-4D62-B2BB-7C25B87AACF2}" type="slidenum">
              <a:rPr lang="nl-BE" smtClean="0"/>
              <a:t>‹nr.›</a:t>
            </a:fld>
            <a:endParaRPr lang="nl-BE"/>
          </a:p>
        </p:txBody>
      </p:sp>
    </p:spTree>
    <p:extLst>
      <p:ext uri="{BB962C8B-B14F-4D97-AF65-F5344CB8AC3E}">
        <p14:creationId xmlns:p14="http://schemas.microsoft.com/office/powerpoint/2010/main" val="202247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_inhoud_enkel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r>
              <a:rPr lang="nl-BE" smtClean="0"/>
              <a:t>01.01.1901</a:t>
            </a:r>
            <a:endParaRPr lang="nl-BE"/>
          </a:p>
        </p:txBody>
      </p:sp>
      <p:sp>
        <p:nvSpPr>
          <p:cNvPr id="4" name="Tijdelijke aanduiding voor voettekst 3"/>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5" name="Tijdelijke aanduiding voor dianummer 4"/>
          <p:cNvSpPr>
            <a:spLocks noGrp="1"/>
          </p:cNvSpPr>
          <p:nvPr>
            <p:ph type="sldNum" sz="quarter" idx="12"/>
          </p:nvPr>
        </p:nvSpPr>
        <p:spPr/>
        <p:txBody>
          <a:bodyPr/>
          <a:lstStyle/>
          <a:p>
            <a:fld id="{E0A7D6A5-2032-4D62-B2BB-7C25B87AACF2}" type="slidenum">
              <a:rPr lang="nl-BE" smtClean="0"/>
              <a:t>‹nr.›</a:t>
            </a:fld>
            <a:endParaRPr lang="nl-BE"/>
          </a:p>
        </p:txBody>
      </p:sp>
    </p:spTree>
    <p:extLst>
      <p:ext uri="{BB962C8B-B14F-4D97-AF65-F5344CB8AC3E}">
        <p14:creationId xmlns:p14="http://schemas.microsoft.com/office/powerpoint/2010/main" val="90757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_inhoud_blanco">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BE" smtClean="0"/>
              <a:t>01.01.1901</a:t>
            </a:r>
            <a:endParaRPr lang="nl-BE"/>
          </a:p>
        </p:txBody>
      </p:sp>
      <p:sp>
        <p:nvSpPr>
          <p:cNvPr id="3" name="Tijdelijke aanduiding voor voettekst 2"/>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4" name="Tijdelijke aanduiding voor dianummer 3"/>
          <p:cNvSpPr>
            <a:spLocks noGrp="1"/>
          </p:cNvSpPr>
          <p:nvPr>
            <p:ph type="sldNum" sz="quarter" idx="12"/>
          </p:nvPr>
        </p:nvSpPr>
        <p:spPr/>
        <p:txBody>
          <a:bodyPr/>
          <a:lstStyle/>
          <a:p>
            <a:fld id="{E0A7D6A5-2032-4D62-B2BB-7C25B87AACF2}" type="slidenum">
              <a:rPr lang="nl-BE" smtClean="0"/>
              <a:t>‹nr.›</a:t>
            </a:fld>
            <a:endParaRPr lang="nl-BE"/>
          </a:p>
        </p:txBody>
      </p:sp>
    </p:spTree>
    <p:extLst>
      <p:ext uri="{BB962C8B-B14F-4D97-AF65-F5344CB8AC3E}">
        <p14:creationId xmlns:p14="http://schemas.microsoft.com/office/powerpoint/2010/main" val="98383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_inhoud_sidebar">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39726"/>
          </a:xfrm>
        </p:spPr>
        <p:txBody>
          <a:bodyPr lIns="0" anchor="b"/>
          <a:lstStyle>
            <a:lvl1pPr algn="l">
              <a:defRPr sz="2000" b="1"/>
            </a:lvl1pPr>
          </a:lstStyle>
          <a:p>
            <a:r>
              <a:rPr lang="nl-NL" smtClean="0"/>
              <a:t>Klik om de stijl te bewerken</a:t>
            </a:r>
            <a:endParaRPr lang="nl-BE" dirty="0"/>
          </a:p>
        </p:txBody>
      </p:sp>
      <p:sp>
        <p:nvSpPr>
          <p:cNvPr id="3" name="Tijdelijke aanduiding voor inhoud 2"/>
          <p:cNvSpPr>
            <a:spLocks noGrp="1"/>
          </p:cNvSpPr>
          <p:nvPr>
            <p:ph idx="1"/>
          </p:nvPr>
        </p:nvSpPr>
        <p:spPr>
          <a:xfrm>
            <a:off x="3575051" y="273052"/>
            <a:ext cx="5111750" cy="5853113"/>
          </a:xfrm>
        </p:spPr>
        <p:txBody>
          <a:bodyPr>
            <a:normAutofit/>
          </a:bodyPr>
          <a:lstStyle>
            <a:lvl1pPr marL="72000">
              <a:defRPr sz="3000"/>
            </a:lvl1pPr>
            <a:lvl2pPr>
              <a:defRPr sz="3000"/>
            </a:lvl2pPr>
            <a:lvl3pPr>
              <a:defRPr sz="3000"/>
            </a:lvl3pPr>
            <a:lvl4pPr>
              <a:defRPr sz="3000"/>
            </a:lvl4pPr>
            <a:lvl5pPr>
              <a:defRPr sz="3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p:cNvSpPr>
            <a:spLocks noGrp="1"/>
          </p:cNvSpPr>
          <p:nvPr>
            <p:ph type="body" sz="half" idx="2"/>
          </p:nvPr>
        </p:nvSpPr>
        <p:spPr>
          <a:xfrm>
            <a:off x="457200" y="1435102"/>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BE" smtClean="0"/>
              <a:t>01.01.1901</a:t>
            </a:r>
            <a:endParaRPr lang="nl-BE"/>
          </a:p>
        </p:txBody>
      </p:sp>
      <p:sp>
        <p:nvSpPr>
          <p:cNvPr id="6" name="Tijdelijke aanduiding voor voettekst 5"/>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‹nr.›</a:t>
            </a:fld>
            <a:endParaRPr lang="nl-BE"/>
          </a:p>
        </p:txBody>
      </p:sp>
    </p:spTree>
    <p:extLst>
      <p:ext uri="{BB962C8B-B14F-4D97-AF65-F5344CB8AC3E}">
        <p14:creationId xmlns:p14="http://schemas.microsoft.com/office/powerpoint/2010/main" val="148123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_inhoud_afbeeldi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770372"/>
            <a:ext cx="5486400" cy="566738"/>
          </a:xfrm>
        </p:spPr>
        <p:txBody>
          <a:bodyPr lIns="0" anchor="b"/>
          <a:lstStyle>
            <a:lvl1pPr algn="l">
              <a:defRPr sz="2000" b="1"/>
            </a:lvl1pPr>
          </a:lstStyle>
          <a:p>
            <a:r>
              <a:rPr lang="nl-NL" smtClean="0"/>
              <a:t>Klik om de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BE" smtClean="0"/>
              <a:t>01.01.1901</a:t>
            </a:r>
            <a:endParaRPr lang="nl-BE"/>
          </a:p>
        </p:txBody>
      </p:sp>
      <p:sp>
        <p:nvSpPr>
          <p:cNvPr id="6" name="Tijdelijke aanduiding voor voettekst 5"/>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‹nr.›</a:t>
            </a:fld>
            <a:endParaRPr lang="nl-BE"/>
          </a:p>
        </p:txBody>
      </p:sp>
    </p:spTree>
    <p:extLst>
      <p:ext uri="{BB962C8B-B14F-4D97-AF65-F5344CB8AC3E}">
        <p14:creationId xmlns:p14="http://schemas.microsoft.com/office/powerpoint/2010/main" val="347567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_titel_presentatie">
    <p:spTree>
      <p:nvGrpSpPr>
        <p:cNvPr id="1" name=""/>
        <p:cNvGrpSpPr/>
        <p:nvPr/>
      </p:nvGrpSpPr>
      <p:grpSpPr>
        <a:xfrm>
          <a:off x="0" y="0"/>
          <a:ext cx="0" cy="0"/>
          <a:chOff x="0" y="0"/>
          <a:chExt cx="0" cy="0"/>
        </a:xfrm>
      </p:grpSpPr>
      <p:sp>
        <p:nvSpPr>
          <p:cNvPr id="13" name="Rechthoek 12"/>
          <p:cNvSpPr/>
          <p:nvPr userDrawn="1"/>
        </p:nvSpPr>
        <p:spPr>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2" name="Titel 1"/>
          <p:cNvSpPr>
            <a:spLocks noGrp="1"/>
          </p:cNvSpPr>
          <p:nvPr>
            <p:ph type="ctrTitle"/>
          </p:nvPr>
        </p:nvSpPr>
        <p:spPr>
          <a:xfrm>
            <a:off x="457200" y="620688"/>
            <a:ext cx="8229600" cy="2331025"/>
          </a:xfrm>
        </p:spPr>
        <p:txBody>
          <a:bodyPr anchor="b" anchorCtr="0">
            <a:normAutofit/>
          </a:bodyPr>
          <a:lstStyle>
            <a:lvl1pPr algn="ctr">
              <a:lnSpc>
                <a:spcPct val="100000"/>
              </a:lnSpc>
              <a:defRPr sz="4500">
                <a:solidFill>
                  <a:schemeClr val="bg1"/>
                </a:solidFill>
              </a:defRPr>
            </a:lvl1pPr>
          </a:lstStyle>
          <a:p>
            <a:r>
              <a:rPr lang="nl-NL" smtClean="0"/>
              <a:t>Klik om de stijl te bewerken</a:t>
            </a:r>
            <a:endParaRPr lang="nl-BE" dirty="0"/>
          </a:p>
        </p:txBody>
      </p:sp>
      <p:sp>
        <p:nvSpPr>
          <p:cNvPr id="3" name="Ondertitel 2"/>
          <p:cNvSpPr>
            <a:spLocks noGrp="1"/>
          </p:cNvSpPr>
          <p:nvPr>
            <p:ph type="subTitle" idx="1"/>
          </p:nvPr>
        </p:nvSpPr>
        <p:spPr>
          <a:xfrm>
            <a:off x="457200" y="3088008"/>
            <a:ext cx="8229600" cy="2141192"/>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594" y="6208856"/>
            <a:ext cx="1383795" cy="512065"/>
          </a:xfrm>
          <a:prstGeom prst="rect">
            <a:avLst/>
          </a:prstGeom>
        </p:spPr>
      </p:pic>
      <p:pic>
        <p:nvPicPr>
          <p:cNvPr id="15" name="Afbeelding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4385" y="6420820"/>
            <a:ext cx="739142" cy="187453"/>
          </a:xfrm>
          <a:prstGeom prst="rect">
            <a:avLst/>
          </a:prstGeom>
        </p:spPr>
      </p:pic>
    </p:spTree>
    <p:extLst>
      <p:ext uri="{BB962C8B-B14F-4D97-AF65-F5344CB8AC3E}">
        <p14:creationId xmlns:p14="http://schemas.microsoft.com/office/powerpoint/2010/main" val="129508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_titel_sectie">
    <p:spTree>
      <p:nvGrpSpPr>
        <p:cNvPr id="1" name=""/>
        <p:cNvGrpSpPr/>
        <p:nvPr/>
      </p:nvGrpSpPr>
      <p:grpSpPr>
        <a:xfrm>
          <a:off x="0" y="0"/>
          <a:ext cx="0" cy="0"/>
          <a:chOff x="0" y="0"/>
          <a:chExt cx="0" cy="0"/>
        </a:xfrm>
      </p:grpSpPr>
      <p:sp>
        <p:nvSpPr>
          <p:cNvPr id="2" name="Titel 1"/>
          <p:cNvSpPr>
            <a:spLocks noGrp="1"/>
          </p:cNvSpPr>
          <p:nvPr>
            <p:ph type="title"/>
          </p:nvPr>
        </p:nvSpPr>
        <p:spPr>
          <a:xfrm>
            <a:off x="457200" y="619200"/>
            <a:ext cx="8229600" cy="2332800"/>
          </a:xfrm>
        </p:spPr>
        <p:txBody>
          <a:bodyPr anchor="b" anchorCtr="0">
            <a:normAutofit/>
          </a:bodyPr>
          <a:lstStyle>
            <a:lvl1pPr algn="ctr">
              <a:lnSpc>
                <a:spcPct val="100000"/>
              </a:lnSpc>
              <a:defRPr sz="4500" b="0" cap="none" baseline="0"/>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457200" y="3088800"/>
            <a:ext cx="8229600" cy="2142000"/>
          </a:xfrm>
        </p:spPr>
        <p:txBody>
          <a:bodyPr anchor="t" anchorCtr="0">
            <a:normAutofit/>
          </a:bodyPr>
          <a:lstStyle>
            <a:lvl1pPr marL="0" indent="0" algn="ctr">
              <a:buNone/>
              <a:defRPr sz="3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r>
              <a:rPr lang="nl-BE" smtClean="0"/>
              <a:t>01.01.1901</a:t>
            </a:r>
            <a:endParaRPr lang="nl-BE"/>
          </a:p>
        </p:txBody>
      </p:sp>
      <p:sp>
        <p:nvSpPr>
          <p:cNvPr id="5" name="Tijdelijke aanduiding voor voettekst 4"/>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6" name="Tijdelijke aanduiding voor dianummer 5"/>
          <p:cNvSpPr>
            <a:spLocks noGrp="1"/>
          </p:cNvSpPr>
          <p:nvPr>
            <p:ph type="sldNum" sz="quarter" idx="12"/>
          </p:nvPr>
        </p:nvSpPr>
        <p:spPr/>
        <p:txBody>
          <a:bodyPr/>
          <a:lstStyle/>
          <a:p>
            <a:fld id="{E0A7D6A5-2032-4D62-B2BB-7C25B87AACF2}" type="slidenum">
              <a:rPr lang="nl-BE" smtClean="0"/>
              <a:t>‹nr.›</a:t>
            </a:fld>
            <a:endParaRPr lang="nl-BE"/>
          </a:p>
        </p:txBody>
      </p:sp>
    </p:spTree>
    <p:extLst>
      <p:ext uri="{BB962C8B-B14F-4D97-AF65-F5344CB8AC3E}">
        <p14:creationId xmlns:p14="http://schemas.microsoft.com/office/powerpoint/2010/main" val="146248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85200" y="451696"/>
            <a:ext cx="8301600" cy="1071762"/>
          </a:xfrm>
          <a:prstGeom prst="rect">
            <a:avLst/>
          </a:prstGeom>
        </p:spPr>
        <p:txBody>
          <a:bodyPr vert="horz" lIns="54000" tIns="0" rIns="0" bIns="0" rtlCol="0" anchor="t" anchorCtr="0">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385200" y="1620000"/>
            <a:ext cx="8301600" cy="4440245"/>
          </a:xfrm>
          <a:prstGeom prst="rect">
            <a:avLst/>
          </a:prstGeom>
        </p:spPr>
        <p:txBody>
          <a:bodyPr vert="horz" lIns="0" tIns="0" rIns="0" bIns="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1162935" y="6363499"/>
            <a:ext cx="694608" cy="365125"/>
          </a:xfrm>
          <a:prstGeom prst="rect">
            <a:avLst/>
          </a:prstGeom>
        </p:spPr>
        <p:txBody>
          <a:bodyPr vert="horz" lIns="0" tIns="0" rIns="0" bIns="0" rtlCol="0" anchor="ctr"/>
          <a:lstStyle>
            <a:lvl1pPr algn="r">
              <a:lnSpc>
                <a:spcPts val="1200"/>
              </a:lnSpc>
              <a:defRPr sz="1000">
                <a:solidFill>
                  <a:schemeClr val="tx1"/>
                </a:solidFill>
              </a:defRPr>
            </a:lvl1pPr>
          </a:lstStyle>
          <a:p>
            <a:r>
              <a:rPr lang="nl-BE" smtClean="0"/>
              <a:t>01.01.1901</a:t>
            </a:r>
            <a:endParaRPr lang="nl-BE"/>
          </a:p>
        </p:txBody>
      </p:sp>
      <p:sp>
        <p:nvSpPr>
          <p:cNvPr id="5" name="Tijdelijke aanduiding voor voettekst 4"/>
          <p:cNvSpPr>
            <a:spLocks noGrp="1"/>
          </p:cNvSpPr>
          <p:nvPr>
            <p:ph type="ftr" sz="quarter" idx="3"/>
          </p:nvPr>
        </p:nvSpPr>
        <p:spPr>
          <a:xfrm>
            <a:off x="2073602" y="6363499"/>
            <a:ext cx="6026792" cy="365125"/>
          </a:xfrm>
          <a:prstGeom prst="rect">
            <a:avLst/>
          </a:prstGeom>
        </p:spPr>
        <p:txBody>
          <a:bodyPr vert="horz" lIns="0" tIns="0" rIns="0" bIns="0" rtlCol="0" anchor="ctr"/>
          <a:lstStyle>
            <a:lvl1pPr algn="l">
              <a:lnSpc>
                <a:spcPts val="1200"/>
              </a:lnSpc>
              <a:defRPr sz="1000">
                <a:solidFill>
                  <a:schemeClr val="tx1"/>
                </a:solidFill>
              </a:defRPr>
            </a:lvl1pPr>
          </a:lstStyle>
          <a:p>
            <a:r>
              <a:rPr lang="nl-BE" dirty="0" smtClean="0"/>
              <a:t>Kies "Lint › Invoegen › Tekst › </a:t>
            </a:r>
            <a:r>
              <a:rPr lang="nl-BE" dirty="0" err="1" smtClean="0"/>
              <a:t>Koptekst</a:t>
            </a:r>
            <a:r>
              <a:rPr lang="nl-BE" dirty="0" smtClean="0"/>
              <a:t> en voettekst" om deze voettekst en de datum in te voegen.</a:t>
            </a:r>
            <a:endParaRPr lang="nl-BE" dirty="0"/>
          </a:p>
        </p:txBody>
      </p:sp>
      <p:sp>
        <p:nvSpPr>
          <p:cNvPr id="6" name="Tijdelijke aanduiding voor dianummer 5"/>
          <p:cNvSpPr>
            <a:spLocks noGrp="1"/>
          </p:cNvSpPr>
          <p:nvPr>
            <p:ph type="sldNum" sz="quarter" idx="4"/>
          </p:nvPr>
        </p:nvSpPr>
        <p:spPr>
          <a:xfrm>
            <a:off x="8426523" y="158913"/>
            <a:ext cx="536285" cy="144016"/>
          </a:xfrm>
          <a:prstGeom prst="rect">
            <a:avLst/>
          </a:prstGeom>
        </p:spPr>
        <p:txBody>
          <a:bodyPr vert="horz" lIns="0" tIns="0" rIns="0" bIns="0" rtlCol="0" anchor="ctr"/>
          <a:lstStyle>
            <a:lvl1pPr algn="r">
              <a:lnSpc>
                <a:spcPts val="1200"/>
              </a:lnSpc>
              <a:defRPr sz="1000">
                <a:solidFill>
                  <a:schemeClr val="tx1"/>
                </a:solidFill>
              </a:defRPr>
            </a:lvl1pPr>
          </a:lstStyle>
          <a:p>
            <a:fld id="{E0A7D6A5-2032-4D62-B2BB-7C25B87AACF2}" type="slidenum">
              <a:rPr lang="nl-BE" smtClean="0"/>
              <a:pPr/>
              <a:t>‹nr.›</a:t>
            </a:fld>
            <a:endParaRPr lang="nl-BE"/>
          </a:p>
        </p:txBody>
      </p:sp>
      <p:cxnSp>
        <p:nvCxnSpPr>
          <p:cNvPr id="10" name="Rechte verbindingslijn 9"/>
          <p:cNvCxnSpPr/>
          <p:nvPr/>
        </p:nvCxnSpPr>
        <p:spPr>
          <a:xfrm>
            <a:off x="234000" y="6282000"/>
            <a:ext cx="873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Afbeelding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4627" y="6369429"/>
            <a:ext cx="931166" cy="348997"/>
          </a:xfrm>
          <a:prstGeom prst="rect">
            <a:avLst/>
          </a:prstGeom>
        </p:spPr>
      </p:pic>
      <p:pic>
        <p:nvPicPr>
          <p:cNvPr id="9" name="Afbeelding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76890" y="6472838"/>
            <a:ext cx="501397" cy="134113"/>
          </a:xfrm>
          <a:prstGeom prst="rect">
            <a:avLst/>
          </a:prstGeom>
        </p:spPr>
      </p:pic>
      <p:cxnSp>
        <p:nvCxnSpPr>
          <p:cNvPr id="15" name="Rechte verbindingslijn 14"/>
          <p:cNvCxnSpPr/>
          <p:nvPr/>
        </p:nvCxnSpPr>
        <p:spPr>
          <a:xfrm flipV="1">
            <a:off x="1958400" y="64512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572232"/>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49" r:id="rId8"/>
    <p:sldLayoutId id="2147483651" r:id="rId9"/>
    <p:sldLayoutId id="2147483658" r:id="rId10"/>
    <p:sldLayoutId id="2147483659" r:id="rId11"/>
  </p:sldLayoutIdLst>
  <p:hf hdr="0"/>
  <p:txStyles>
    <p:titleStyle>
      <a:lvl1pPr algn="l" defTabSz="914400" rtl="0" eaLnBrk="1" latinLnBrk="0" hangingPunct="1">
        <a:lnSpc>
          <a:spcPct val="83000"/>
        </a:lnSpc>
        <a:spcBef>
          <a:spcPct val="0"/>
        </a:spcBef>
        <a:buNone/>
        <a:defRPr sz="4000" kern="1200">
          <a:solidFill>
            <a:schemeClr val="tx1"/>
          </a:solidFill>
          <a:latin typeface="+mj-lt"/>
          <a:ea typeface="+mj-ea"/>
          <a:cs typeface="+mj-cs"/>
        </a:defRPr>
      </a:lvl1pPr>
    </p:titleStyle>
    <p:bodyStyle>
      <a:lvl1pPr marL="0" indent="-72000" algn="l" defTabSz="914400" rtl="0" eaLnBrk="1" latinLnBrk="0" hangingPunct="1">
        <a:lnSpc>
          <a:spcPct val="96000"/>
        </a:lnSpc>
        <a:spcBef>
          <a:spcPts val="0"/>
        </a:spcBef>
        <a:buClr>
          <a:schemeClr val="bg1"/>
        </a:buClr>
        <a:buSzPct val="25000"/>
        <a:buFont typeface="Arial" panose="020B0604020202020204" pitchFamily="34" charset="0"/>
        <a:buChar char="•"/>
        <a:defRPr sz="3000" kern="1200">
          <a:solidFill>
            <a:schemeClr val="tx1"/>
          </a:solidFill>
          <a:latin typeface="+mn-lt"/>
          <a:ea typeface="+mn-ea"/>
          <a:cs typeface="+mn-cs"/>
        </a:defRPr>
      </a:lvl1pPr>
      <a:lvl2pPr marL="612000" indent="-540000" algn="l" defTabSz="914400" rtl="0" eaLnBrk="1" latinLnBrk="0" hangingPunct="1">
        <a:lnSpc>
          <a:spcPct val="96000"/>
        </a:lnSpc>
        <a:spcBef>
          <a:spcPts val="0"/>
        </a:spcBef>
        <a:buFont typeface="Times New Roman" panose="02020603050405020304" pitchFamily="18" charset="0"/>
        <a:buChar char="—"/>
        <a:defRPr sz="3000" kern="1200">
          <a:solidFill>
            <a:schemeClr val="tx1"/>
          </a:solidFill>
          <a:latin typeface="+mn-lt"/>
          <a:ea typeface="+mn-ea"/>
          <a:cs typeface="+mn-cs"/>
        </a:defRPr>
      </a:lvl2pPr>
      <a:lvl3pPr marL="1152000" indent="-540000" algn="l" defTabSz="914400" rtl="0" eaLnBrk="1" latinLnBrk="0" hangingPunct="1">
        <a:lnSpc>
          <a:spcPct val="96000"/>
        </a:lnSpc>
        <a:spcBef>
          <a:spcPts val="0"/>
        </a:spcBef>
        <a:buFont typeface="Times New Roman" panose="02020603050405020304" pitchFamily="18" charset="0"/>
        <a:buChar char="—"/>
        <a:defRPr sz="3000" kern="1200">
          <a:solidFill>
            <a:schemeClr val="tx1"/>
          </a:solidFill>
          <a:latin typeface="Times New Roman"/>
          <a:ea typeface="+mn-ea"/>
          <a:cs typeface="Times New Roman"/>
        </a:defRPr>
      </a:lvl3pPr>
      <a:lvl4pPr marL="1692000" indent="-540000" algn="l" defTabSz="914400" rtl="0" eaLnBrk="1" latinLnBrk="0" hangingPunct="1">
        <a:lnSpc>
          <a:spcPct val="96000"/>
        </a:lnSpc>
        <a:spcBef>
          <a:spcPts val="0"/>
        </a:spcBef>
        <a:buFont typeface="Times New Roman" panose="02020603050405020304" pitchFamily="18" charset="0"/>
        <a:buChar char="—"/>
        <a:defRPr sz="3000" kern="1200">
          <a:solidFill>
            <a:schemeClr val="tx1"/>
          </a:solidFill>
          <a:latin typeface="+mn-lt"/>
          <a:ea typeface="+mn-ea"/>
          <a:cs typeface="+mn-cs"/>
        </a:defRPr>
      </a:lvl4pPr>
      <a:lvl5pPr marL="2232000" indent="-540000" algn="l" defTabSz="914400" rtl="0" eaLnBrk="1" latinLnBrk="0" hangingPunct="1">
        <a:lnSpc>
          <a:spcPct val="96000"/>
        </a:lnSpc>
        <a:spcBef>
          <a:spcPts val="0"/>
        </a:spcBef>
        <a:buFont typeface="Times New Roman" panose="02020603050405020304" pitchFamily="18" charset="0"/>
        <a:buChar char="—"/>
        <a:defRPr sz="3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hyperlink" Target="https://start.hogent.be/"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start.hogent.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marc.popelier@hogent.b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katty.lemahieu@hogent.be"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mieke.vandewoestyne@hogent.b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helpdesk.hogent.b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helpdesk.hogent.be/student/campus/hgsecu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thomas.janssens@hogent.be" TargetMode="External"/><Relationship Id="rId2" Type="http://schemas.openxmlformats.org/officeDocument/2006/relationships/hyperlink" Target="mailto:herlinde.vanlangenhove@hogent.be" TargetMode="External"/><Relationship Id="rId1" Type="http://schemas.openxmlformats.org/officeDocument/2006/relationships/slideLayout" Target="../slideLayouts/slideLayout2.xml"/><Relationship Id="rId6" Type="http://schemas.openxmlformats.org/officeDocument/2006/relationships/hyperlink" Target="mailto:kristof.ellertz@hogent.be" TargetMode="External"/><Relationship Id="rId5" Type="http://schemas.openxmlformats.org/officeDocument/2006/relationships/hyperlink" Target="mailto:leo.verlinden@hogent.be" TargetMode="External"/><Relationship Id="rId4" Type="http://schemas.openxmlformats.org/officeDocument/2006/relationships/hyperlink" Target="mailto:valerie.smet@hogent.b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tudentenportaal.be/"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3988" cy="1470025"/>
          </a:xfrm>
        </p:spPr>
        <p:txBody>
          <a:bodyPr/>
          <a:lstStyle/>
          <a:p>
            <a:pPr algn="ctr" eaLnBrk="1" hangingPunct="1"/>
            <a:r>
              <a:rPr lang="nl-BE" altLang="nl-BE" smtClean="0"/>
              <a:t>Infosessie </a:t>
            </a:r>
            <a:br>
              <a:rPr lang="nl-BE" altLang="nl-BE" smtClean="0"/>
            </a:br>
            <a:r>
              <a:rPr lang="nl-BE" altLang="nl-BE" smtClean="0"/>
              <a:t>Studie-en Trajectbegeleiding</a:t>
            </a:r>
          </a:p>
        </p:txBody>
      </p:sp>
      <p:sp>
        <p:nvSpPr>
          <p:cNvPr id="6147" name="Rectangle 3"/>
          <p:cNvSpPr>
            <a:spLocks noGrp="1" noChangeArrowheads="1"/>
          </p:cNvSpPr>
          <p:nvPr>
            <p:ph type="subTitle" idx="1"/>
          </p:nvPr>
        </p:nvSpPr>
        <p:spPr>
          <a:xfrm>
            <a:off x="714375" y="3886200"/>
            <a:ext cx="7602538" cy="1752600"/>
          </a:xfrm>
        </p:spPr>
        <p:txBody>
          <a:bodyPr/>
          <a:lstStyle/>
          <a:p>
            <a:pPr algn="ctr" eaLnBrk="1" hangingPunct="1"/>
            <a:r>
              <a:rPr lang="nl-BE" altLang="nl-BE" dirty="0" smtClean="0"/>
              <a:t>Onthaalweek 2015-2016</a:t>
            </a:r>
          </a:p>
        </p:txBody>
      </p:sp>
    </p:spTree>
    <p:extLst>
      <p:ext uri="{BB962C8B-B14F-4D97-AF65-F5344CB8AC3E}">
        <p14:creationId xmlns:p14="http://schemas.microsoft.com/office/powerpoint/2010/main" val="2745794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611560" y="692696"/>
            <a:ext cx="6929438" cy="1143000"/>
          </a:xfrm>
        </p:spPr>
        <p:txBody>
          <a:bodyPr/>
          <a:lstStyle/>
          <a:p>
            <a:r>
              <a:rPr lang="nl-BE" altLang="nl-BE" sz="4000" dirty="0" smtClean="0"/>
              <a:t>Project Startcompetenties</a:t>
            </a:r>
          </a:p>
        </p:txBody>
      </p:sp>
      <p:sp>
        <p:nvSpPr>
          <p:cNvPr id="13316"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AA4899-3ADC-4D6A-91BF-791E8E9E9114}" type="slidenum">
              <a:rPr lang="nl-NL" altLang="nl-BE" smtClean="0"/>
              <a:pPr eaLnBrk="1" hangingPunct="1"/>
              <a:t>10</a:t>
            </a:fld>
            <a:endParaRPr lang="nl-NL" altLang="nl-BE" smtClean="0"/>
          </a:p>
        </p:txBody>
      </p:sp>
      <p:sp>
        <p:nvSpPr>
          <p:cNvPr id="2" name="Tekstvak 1"/>
          <p:cNvSpPr txBox="1"/>
          <p:nvPr/>
        </p:nvSpPr>
        <p:spPr>
          <a:xfrm>
            <a:off x="683568" y="1556792"/>
            <a:ext cx="6912768" cy="4869025"/>
          </a:xfrm>
          <a:prstGeom prst="rect">
            <a:avLst/>
          </a:prstGeom>
          <a:noFill/>
        </p:spPr>
        <p:txBody>
          <a:bodyPr wrap="square" lIns="0" tIns="0" rIns="0" bIns="0" rtlCol="0">
            <a:spAutoFit/>
          </a:bodyPr>
          <a:lstStyle/>
          <a:p>
            <a:pPr marL="514350" indent="-514350">
              <a:lnSpc>
                <a:spcPct val="96000"/>
              </a:lnSpc>
              <a:buAutoNum type="arabicPeriod"/>
            </a:pPr>
            <a:r>
              <a:rPr lang="nl-BE" sz="3000" dirty="0" smtClean="0"/>
              <a:t>Taalbegeleiding</a:t>
            </a:r>
          </a:p>
          <a:p>
            <a:pPr>
              <a:lnSpc>
                <a:spcPct val="96000"/>
              </a:lnSpc>
            </a:pPr>
            <a:endParaRPr lang="nl-BE" sz="3000" dirty="0" smtClean="0">
              <a:sym typeface="Wingdings" panose="05000000000000000000" pitchFamily="2" charset="2"/>
            </a:endParaRPr>
          </a:p>
          <a:p>
            <a:pPr>
              <a:lnSpc>
                <a:spcPct val="96000"/>
              </a:lnSpc>
            </a:pPr>
            <a:r>
              <a:rPr lang="nl-BE" sz="3000" dirty="0" smtClean="0">
                <a:sym typeface="Wingdings" panose="05000000000000000000" pitchFamily="2" charset="2"/>
              </a:rPr>
              <a:t>2. Studievaardigheden </a:t>
            </a:r>
          </a:p>
          <a:p>
            <a:pPr marL="971550" lvl="1" indent="-514350">
              <a:lnSpc>
                <a:spcPct val="96000"/>
              </a:lnSpc>
              <a:buAutoNum type="alphaLcPeriod"/>
            </a:pPr>
            <a:r>
              <a:rPr lang="nl-BE" sz="3000" dirty="0" smtClean="0">
                <a:sym typeface="Wingdings" panose="05000000000000000000" pitchFamily="2" charset="2"/>
              </a:rPr>
              <a:t>Screening</a:t>
            </a:r>
          </a:p>
          <a:p>
            <a:pPr marL="971550" lvl="1" indent="-514350">
              <a:lnSpc>
                <a:spcPct val="96000"/>
              </a:lnSpc>
              <a:buAutoNum type="alphaLcPeriod"/>
            </a:pPr>
            <a:r>
              <a:rPr lang="nl-BE" sz="3000" dirty="0" smtClean="0">
                <a:sym typeface="Wingdings" panose="05000000000000000000" pitchFamily="2" charset="2"/>
              </a:rPr>
              <a:t>Workshops</a:t>
            </a:r>
          </a:p>
          <a:p>
            <a:pPr marL="971550" lvl="1" indent="-514350">
              <a:lnSpc>
                <a:spcPct val="96000"/>
              </a:lnSpc>
              <a:buAutoNum type="alphaLcPeriod"/>
            </a:pPr>
            <a:r>
              <a:rPr lang="nl-BE" sz="3000" dirty="0" smtClean="0">
                <a:sym typeface="Wingdings" panose="05000000000000000000" pitchFamily="2" charset="2"/>
              </a:rPr>
              <a:t>Startcursus</a:t>
            </a:r>
            <a:endParaRPr lang="nl-BE" sz="3000" dirty="0">
              <a:sym typeface="Wingdings" panose="05000000000000000000" pitchFamily="2" charset="2"/>
            </a:endParaRPr>
          </a:p>
          <a:p>
            <a:pPr marL="971550" lvl="1" indent="-514350">
              <a:lnSpc>
                <a:spcPct val="96000"/>
              </a:lnSpc>
              <a:buAutoNum type="alphaLcPeriod"/>
            </a:pPr>
            <a:endParaRPr lang="nl-BE" sz="3000" dirty="0">
              <a:sym typeface="Wingdings" panose="05000000000000000000" pitchFamily="2" charset="2"/>
            </a:endParaRPr>
          </a:p>
          <a:p>
            <a:r>
              <a:rPr lang="nl-BE" sz="3000" dirty="0" smtClean="0">
                <a:sym typeface="Wingdings" panose="05000000000000000000" pitchFamily="2" charset="2"/>
              </a:rPr>
              <a:t>Alle Info: </a:t>
            </a:r>
            <a:endParaRPr lang="nl-BE" dirty="0"/>
          </a:p>
          <a:p>
            <a:pPr>
              <a:defRPr/>
            </a:pPr>
            <a:r>
              <a:rPr lang="nl-BE" sz="2800" dirty="0">
                <a:hlinkClick r:id="rId2"/>
              </a:rPr>
              <a:t>https://start.hogent.be/</a:t>
            </a:r>
            <a:endParaRPr lang="nl-BE" sz="2800" dirty="0"/>
          </a:p>
          <a:p>
            <a:r>
              <a:rPr lang="nl-BE" sz="2800" dirty="0" smtClean="0"/>
              <a:t>. </a:t>
            </a:r>
            <a:endParaRPr lang="nl-BE" sz="2800" dirty="0"/>
          </a:p>
          <a:p>
            <a:pPr lvl="1">
              <a:lnSpc>
                <a:spcPct val="96000"/>
              </a:lnSpc>
            </a:pPr>
            <a:endParaRPr lang="nl-BE" sz="3000" dirty="0" smtClean="0">
              <a:sym typeface="Wingdings" panose="05000000000000000000" pitchFamily="2" charset="2"/>
            </a:endParaRPr>
          </a:p>
        </p:txBody>
      </p:sp>
    </p:spTree>
    <p:extLst>
      <p:ext uri="{BB962C8B-B14F-4D97-AF65-F5344CB8AC3E}">
        <p14:creationId xmlns:p14="http://schemas.microsoft.com/office/powerpoint/2010/main" val="2606594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8424862"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540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175" y="928688"/>
            <a:ext cx="6929438" cy="1143000"/>
          </a:xfrm>
          <a:ln w="38100">
            <a:solidFill>
              <a:srgbClr val="008000"/>
            </a:solidFill>
          </a:ln>
        </p:spPr>
        <p:txBody>
          <a:bodyPr>
            <a:normAutofit/>
          </a:bodyPr>
          <a:lstStyle/>
          <a:p>
            <a:pPr>
              <a:defRPr/>
            </a:pPr>
            <a:r>
              <a:rPr lang="nl-BE" sz="3600" b="1" dirty="0" smtClean="0">
                <a:solidFill>
                  <a:srgbClr val="008000"/>
                </a:solidFill>
              </a:rPr>
              <a:t>Breng je startcompetenties in kaart!</a:t>
            </a:r>
            <a:endParaRPr lang="nl-BE" sz="3600" b="1" dirty="0">
              <a:solidFill>
                <a:srgbClr val="008000"/>
              </a:solidFill>
            </a:endParaRPr>
          </a:p>
        </p:txBody>
      </p:sp>
      <p:sp>
        <p:nvSpPr>
          <p:cNvPr id="3" name="Tijdelijke aanduiding voor inhoud 2"/>
          <p:cNvSpPr>
            <a:spLocks noGrp="1"/>
          </p:cNvSpPr>
          <p:nvPr>
            <p:ph idx="1"/>
          </p:nvPr>
        </p:nvSpPr>
        <p:spPr>
          <a:xfrm>
            <a:off x="512763" y="2339975"/>
            <a:ext cx="6929437" cy="3779838"/>
          </a:xfrm>
        </p:spPr>
        <p:txBody>
          <a:bodyPr>
            <a:normAutofit fontScale="32500" lnSpcReduction="20000"/>
          </a:bodyPr>
          <a:lstStyle/>
          <a:p>
            <a:pPr marL="0" indent="0">
              <a:buFontTx/>
              <a:buNone/>
              <a:defRPr/>
            </a:pPr>
            <a:r>
              <a:rPr lang="nl-BE" sz="5000" b="1" u="sng" dirty="0" smtClean="0"/>
              <a:t>WAT</a:t>
            </a:r>
          </a:p>
          <a:p>
            <a:pPr marL="355600" indent="-355600">
              <a:defRPr/>
            </a:pPr>
            <a:r>
              <a:rPr lang="nl-BE" sz="5000" dirty="0"/>
              <a:t>Bij de start in het hoger kunstonderwijs </a:t>
            </a:r>
            <a:r>
              <a:rPr lang="nl-BE" sz="5000" b="1" dirty="0"/>
              <a:t>verwachten we  </a:t>
            </a:r>
            <a:r>
              <a:rPr lang="nl-BE" sz="5000" dirty="0"/>
              <a:t>dat </a:t>
            </a:r>
            <a:r>
              <a:rPr lang="nl-BE" sz="5000" b="1" dirty="0"/>
              <a:t>je</a:t>
            </a:r>
            <a:r>
              <a:rPr lang="nl-BE" sz="5000" dirty="0"/>
              <a:t> over een </a:t>
            </a:r>
            <a:r>
              <a:rPr lang="nl-BE" sz="5000" b="1" dirty="0"/>
              <a:t>aantal STARTCOMPETENTIES beschikt</a:t>
            </a:r>
            <a:r>
              <a:rPr lang="nl-BE" sz="5000" dirty="0"/>
              <a:t>:</a:t>
            </a:r>
          </a:p>
          <a:p>
            <a:pPr marL="355600" indent="0">
              <a:buFontTx/>
              <a:buNone/>
              <a:defRPr/>
            </a:pPr>
            <a:r>
              <a:rPr lang="nl-BE" sz="5000" i="1" dirty="0">
                <a:sym typeface="Wingdings" pitchFamily="2" charset="2"/>
              </a:rPr>
              <a:t> </a:t>
            </a:r>
            <a:r>
              <a:rPr lang="nl-BE" sz="5000" i="1" dirty="0"/>
              <a:t>schrijven van heldere teksten in correct Nederlands, kritisch omgaan met informatie, efficiënt verwerken van informatie, vlot memoriseren leerstof, enz.</a:t>
            </a:r>
          </a:p>
          <a:p>
            <a:pPr marL="0" indent="0">
              <a:buFontTx/>
              <a:buNone/>
              <a:defRPr/>
            </a:pPr>
            <a:endParaRPr lang="nl-BE" sz="5000" b="1" u="sng" dirty="0" smtClean="0"/>
          </a:p>
          <a:p>
            <a:pPr marL="0" indent="0">
              <a:buFontTx/>
              <a:buNone/>
              <a:defRPr/>
            </a:pPr>
            <a:r>
              <a:rPr lang="nl-BE" sz="5000" b="1" u="sng" dirty="0" smtClean="0"/>
              <a:t>HOE</a:t>
            </a:r>
          </a:p>
          <a:p>
            <a:pPr>
              <a:defRPr/>
            </a:pPr>
            <a:r>
              <a:rPr lang="nl-BE" sz="5000" dirty="0" smtClean="0"/>
              <a:t>We verwachten van </a:t>
            </a:r>
            <a:r>
              <a:rPr lang="nl-BE" sz="5000" b="1" dirty="0" smtClean="0"/>
              <a:t>elke student </a:t>
            </a:r>
            <a:r>
              <a:rPr lang="nl-BE" sz="5000" dirty="0" smtClean="0"/>
              <a:t>dat hij/zij de LASSI-vragenlijst (studiehouding en studeergedrag)</a:t>
            </a:r>
            <a:r>
              <a:rPr lang="nl-BE" sz="5000" b="1" dirty="0" smtClean="0"/>
              <a:t> </a:t>
            </a:r>
            <a:r>
              <a:rPr lang="nl-BE" sz="5000" dirty="0" smtClean="0"/>
              <a:t>vóór </a:t>
            </a:r>
            <a:r>
              <a:rPr lang="nl-BE" sz="5000" b="1" u="sng" dirty="0" smtClean="0"/>
              <a:t>15 oktober</a:t>
            </a:r>
            <a:r>
              <a:rPr lang="nl-BE" sz="5000" b="1" dirty="0"/>
              <a:t> </a:t>
            </a:r>
            <a:r>
              <a:rPr lang="nl-BE" sz="5000" b="1" dirty="0" smtClean="0"/>
              <a:t>invult.</a:t>
            </a:r>
            <a:endParaRPr lang="nl-BE" sz="5000" b="1" dirty="0"/>
          </a:p>
          <a:p>
            <a:pPr>
              <a:defRPr/>
            </a:pPr>
            <a:endParaRPr lang="nl-BE" sz="5000" b="1" dirty="0" smtClean="0"/>
          </a:p>
          <a:p>
            <a:pPr>
              <a:defRPr/>
            </a:pPr>
            <a:r>
              <a:rPr lang="nl-BE" sz="5000" b="1" dirty="0" smtClean="0"/>
              <a:t>Daarnaast vinden we taalvaardigheden erg belangrijk </a:t>
            </a:r>
            <a:r>
              <a:rPr lang="nl-BE" sz="5000" dirty="0" smtClean="0"/>
              <a:t>en worden deze verder opgevolgd vanuit de schriftelijke proef bij de toelatingsproef.</a:t>
            </a:r>
          </a:p>
          <a:p>
            <a:pPr>
              <a:defRPr/>
            </a:pPr>
            <a:endParaRPr lang="nl-BE" sz="5000" b="1" u="sng" dirty="0" smtClean="0"/>
          </a:p>
          <a:p>
            <a:pPr>
              <a:defRPr/>
            </a:pPr>
            <a:r>
              <a:rPr lang="nl-BE" sz="5000" dirty="0">
                <a:hlinkClick r:id="rId3"/>
              </a:rPr>
              <a:t>https://start.hogent.be</a:t>
            </a:r>
            <a:r>
              <a:rPr lang="nl-BE" sz="5000" dirty="0" smtClean="0">
                <a:hlinkClick r:id="rId3"/>
              </a:rPr>
              <a:t>/</a:t>
            </a:r>
            <a:endParaRPr lang="nl-BE" sz="5000" dirty="0" smtClean="0"/>
          </a:p>
          <a:p>
            <a:pPr marL="0" indent="0">
              <a:buFontTx/>
              <a:buNone/>
              <a:defRPr/>
            </a:pPr>
            <a:r>
              <a:rPr lang="nl-BE" dirty="0"/>
              <a:t/>
            </a:r>
            <a:br>
              <a:rPr lang="nl-BE" dirty="0"/>
            </a:br>
            <a:endParaRPr lang="nl-BE" dirty="0"/>
          </a:p>
        </p:txBody>
      </p:sp>
      <p:pic>
        <p:nvPicPr>
          <p:cNvPr id="153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9338" y="5838825"/>
            <a:ext cx="17272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653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175" y="928688"/>
            <a:ext cx="6929438" cy="1143000"/>
          </a:xfrm>
          <a:ln w="28575">
            <a:solidFill>
              <a:srgbClr val="00B050"/>
            </a:solidFill>
          </a:ln>
        </p:spPr>
        <p:txBody>
          <a:bodyPr>
            <a:normAutofit/>
          </a:bodyPr>
          <a:lstStyle/>
          <a:p>
            <a:pPr>
              <a:defRPr/>
            </a:pPr>
            <a:r>
              <a:rPr lang="nl-BE" b="1" dirty="0">
                <a:solidFill>
                  <a:srgbClr val="008000"/>
                </a:solidFill>
              </a:rPr>
              <a:t>Breng je startcompetenties in kaart!</a:t>
            </a:r>
            <a:endParaRPr lang="nl-BE" dirty="0"/>
          </a:p>
        </p:txBody>
      </p:sp>
      <p:sp>
        <p:nvSpPr>
          <p:cNvPr id="3" name="Tijdelijke aanduiding voor inhoud 2"/>
          <p:cNvSpPr>
            <a:spLocks noGrp="1"/>
          </p:cNvSpPr>
          <p:nvPr>
            <p:ph idx="1"/>
          </p:nvPr>
        </p:nvSpPr>
        <p:spPr>
          <a:xfrm>
            <a:off x="512763" y="2339975"/>
            <a:ext cx="6929437" cy="3779838"/>
          </a:xfrm>
        </p:spPr>
        <p:txBody>
          <a:bodyPr>
            <a:normAutofit fontScale="55000" lnSpcReduction="20000"/>
          </a:bodyPr>
          <a:lstStyle/>
          <a:p>
            <a:pPr marL="0" indent="0">
              <a:buFontTx/>
              <a:buNone/>
              <a:defRPr/>
            </a:pPr>
            <a:r>
              <a:rPr lang="nl-BE" b="1" u="sng" dirty="0" smtClean="0"/>
              <a:t>WAAROM</a:t>
            </a:r>
            <a:endParaRPr lang="nl-BE" b="1" u="sng" dirty="0"/>
          </a:p>
          <a:p>
            <a:pPr marL="808038" indent="0">
              <a:buFontTx/>
              <a:buNone/>
              <a:defRPr/>
            </a:pPr>
            <a:endParaRPr lang="nl-BE" i="1" dirty="0"/>
          </a:p>
          <a:p>
            <a:pPr marL="355600" indent="-268288">
              <a:defRPr/>
            </a:pPr>
            <a:r>
              <a:rPr lang="nl-BE" dirty="0" smtClean="0"/>
              <a:t>STUDIESUCCES</a:t>
            </a:r>
          </a:p>
          <a:p>
            <a:pPr marL="811212" indent="-457200">
              <a:buFont typeface="Wingdings" pitchFamily="2" charset="2"/>
              <a:buChar char="Ø"/>
              <a:defRPr/>
            </a:pPr>
            <a:r>
              <a:rPr lang="nl-BE" dirty="0" smtClean="0"/>
              <a:t>onderzoek toont aan dat wie de startcompetenties goed onder de knie heeft een </a:t>
            </a:r>
            <a:r>
              <a:rPr lang="nl-BE" b="1" dirty="0" smtClean="0"/>
              <a:t>aanzienlijk grotere kans </a:t>
            </a:r>
            <a:r>
              <a:rPr lang="nl-BE" dirty="0" smtClean="0"/>
              <a:t>heeft op </a:t>
            </a:r>
            <a:r>
              <a:rPr lang="nl-BE" b="1" dirty="0" smtClean="0"/>
              <a:t>studiesucces</a:t>
            </a:r>
            <a:r>
              <a:rPr lang="nl-BE" dirty="0" smtClean="0"/>
              <a:t>. </a:t>
            </a:r>
          </a:p>
          <a:p>
            <a:pPr marL="354012" indent="0">
              <a:buFontTx/>
              <a:buNone/>
              <a:defRPr/>
            </a:pPr>
            <a:endParaRPr lang="nl-BE" dirty="0" smtClean="0"/>
          </a:p>
          <a:p>
            <a:pPr marL="1077913" indent="-269875">
              <a:buFontTx/>
              <a:buNone/>
              <a:defRPr/>
            </a:pPr>
            <a:r>
              <a:rPr lang="nl-BE" dirty="0" smtClean="0">
                <a:sym typeface="Wingdings" pitchFamily="2" charset="2"/>
              </a:rPr>
              <a:t>Waar het ons om gaat</a:t>
            </a:r>
            <a:r>
              <a:rPr lang="nl-BE" dirty="0" smtClean="0"/>
              <a:t>: een VLOTTE START en VLOT DOORLOPEN van je STUDIELOOPBAAN!</a:t>
            </a:r>
          </a:p>
          <a:p>
            <a:pPr marL="811212" indent="-457200">
              <a:defRPr/>
            </a:pPr>
            <a:endParaRPr lang="nl-BE" dirty="0" smtClean="0"/>
          </a:p>
          <a:p>
            <a:pPr marL="355600" indent="-268288">
              <a:defRPr/>
            </a:pPr>
            <a:r>
              <a:rPr lang="nl-BE" dirty="0" smtClean="0"/>
              <a:t>ONDERSTEUNING </a:t>
            </a:r>
            <a:r>
              <a:rPr lang="nl-BE" dirty="0"/>
              <a:t>OP MAAT: </a:t>
            </a:r>
            <a:endParaRPr lang="nl-BE" dirty="0" smtClean="0"/>
          </a:p>
          <a:p>
            <a:pPr marL="808038" indent="-452438">
              <a:buFont typeface="Wingdings" pitchFamily="2" charset="2"/>
              <a:buChar char="Ø"/>
              <a:defRPr/>
            </a:pPr>
            <a:r>
              <a:rPr lang="nl-BE" dirty="0" smtClean="0"/>
              <a:t>Na </a:t>
            </a:r>
            <a:r>
              <a:rPr lang="nl-BE" dirty="0"/>
              <a:t>het invullen van </a:t>
            </a:r>
            <a:r>
              <a:rPr lang="nl-BE" dirty="0" smtClean="0"/>
              <a:t>het assessment </a:t>
            </a:r>
            <a:r>
              <a:rPr lang="nl-BE" dirty="0"/>
              <a:t>krijg je onmiddellijk via </a:t>
            </a:r>
            <a:r>
              <a:rPr lang="nl-BE" u="sng" dirty="0" err="1" smtClean="0"/>
              <a:t>HoGent</a:t>
            </a:r>
            <a:r>
              <a:rPr lang="nl-BE" u="sng" dirty="0" smtClean="0"/>
              <a:t> e-mail </a:t>
            </a:r>
            <a:r>
              <a:rPr lang="nl-BE" dirty="0" smtClean="0"/>
              <a:t>een persoonlijk </a:t>
            </a:r>
            <a:r>
              <a:rPr lang="nl-BE" sz="2900" b="1" u="sng" dirty="0" smtClean="0"/>
              <a:t>FEEDBACKRAPPORT</a:t>
            </a:r>
            <a:r>
              <a:rPr lang="nl-BE" sz="2900" u="sng" dirty="0" smtClean="0"/>
              <a:t> </a:t>
            </a:r>
          </a:p>
          <a:p>
            <a:pPr marL="1077913" indent="-269875">
              <a:buFont typeface="Wingdings"/>
              <a:buChar char="à"/>
              <a:defRPr/>
            </a:pPr>
            <a:r>
              <a:rPr lang="nl-BE" dirty="0" smtClean="0"/>
              <a:t>een </a:t>
            </a:r>
            <a:r>
              <a:rPr lang="nl-BE" dirty="0"/>
              <a:t>aanbod van </a:t>
            </a:r>
            <a:r>
              <a:rPr lang="nl-BE" b="1" dirty="0"/>
              <a:t>ondersteuningsmiddelen </a:t>
            </a:r>
            <a:r>
              <a:rPr lang="nl-BE" dirty="0"/>
              <a:t>waarmee </a:t>
            </a:r>
            <a:r>
              <a:rPr lang="nl-BE" dirty="0" smtClean="0"/>
              <a:t>jij, indien nodig, </a:t>
            </a:r>
            <a:r>
              <a:rPr lang="nl-BE" b="1" dirty="0"/>
              <a:t>jouw </a:t>
            </a:r>
            <a:r>
              <a:rPr lang="nl-BE" b="1" dirty="0" smtClean="0"/>
              <a:t>specifieke werkpunten </a:t>
            </a:r>
            <a:r>
              <a:rPr lang="nl-BE" dirty="0"/>
              <a:t>kan</a:t>
            </a:r>
            <a:r>
              <a:rPr lang="nl-BE" b="1" dirty="0"/>
              <a:t> </a:t>
            </a:r>
            <a:r>
              <a:rPr lang="nl-BE" b="1" dirty="0" smtClean="0"/>
              <a:t>aanpakken</a:t>
            </a:r>
            <a:r>
              <a:rPr lang="nl-BE" dirty="0" smtClean="0"/>
              <a:t>.</a:t>
            </a:r>
          </a:p>
          <a:p>
            <a:pPr marL="1077913" indent="-269875">
              <a:buFont typeface="Wingdings"/>
              <a:buChar char="à"/>
              <a:defRPr/>
            </a:pPr>
            <a:r>
              <a:rPr lang="nl-BE" dirty="0" smtClean="0"/>
              <a:t>Als </a:t>
            </a:r>
            <a:r>
              <a:rPr lang="nl-BE" dirty="0"/>
              <a:t>je </a:t>
            </a:r>
            <a:r>
              <a:rPr lang="nl-BE" dirty="0" smtClean="0"/>
              <a:t>langsgaat bij je </a:t>
            </a:r>
            <a:r>
              <a:rPr lang="nl-BE" dirty="0"/>
              <a:t>studie- en trajectbegeleider, </a:t>
            </a:r>
            <a:r>
              <a:rPr lang="nl-BE" dirty="0" smtClean="0"/>
              <a:t>leg je </a:t>
            </a:r>
            <a:r>
              <a:rPr lang="nl-BE" dirty="0"/>
              <a:t>je </a:t>
            </a:r>
            <a:r>
              <a:rPr lang="nl-BE" b="1" dirty="0" smtClean="0"/>
              <a:t>feedbackrapport </a:t>
            </a:r>
            <a:r>
              <a:rPr lang="nl-BE" b="1" u="sng" dirty="0" smtClean="0"/>
              <a:t>altijd</a:t>
            </a:r>
            <a:r>
              <a:rPr lang="nl-BE" b="1" dirty="0" smtClean="0"/>
              <a:t> voor</a:t>
            </a:r>
            <a:r>
              <a:rPr lang="nl-BE" dirty="0" smtClean="0"/>
              <a:t>.</a:t>
            </a:r>
            <a:endParaRPr lang="nl-BE" dirty="0"/>
          </a:p>
        </p:txBody>
      </p:sp>
    </p:spTree>
    <p:extLst>
      <p:ext uri="{BB962C8B-B14F-4D97-AF65-F5344CB8AC3E}">
        <p14:creationId xmlns:p14="http://schemas.microsoft.com/office/powerpoint/2010/main" val="1907044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511175" y="928688"/>
            <a:ext cx="6929438" cy="1143000"/>
          </a:xfrm>
        </p:spPr>
        <p:txBody>
          <a:bodyPr/>
          <a:lstStyle/>
          <a:p>
            <a:r>
              <a:rPr lang="nl-BE" altLang="nl-BE" b="1" smtClean="0"/>
              <a:t>Ondersteuning op maat!</a:t>
            </a:r>
          </a:p>
        </p:txBody>
      </p:sp>
      <p:sp>
        <p:nvSpPr>
          <p:cNvPr id="3" name="Tijdelijke aanduiding voor inhoud 2"/>
          <p:cNvSpPr>
            <a:spLocks noGrp="1"/>
          </p:cNvSpPr>
          <p:nvPr>
            <p:ph idx="1"/>
          </p:nvPr>
        </p:nvSpPr>
        <p:spPr>
          <a:xfrm>
            <a:off x="512763" y="1772816"/>
            <a:ext cx="7803653" cy="4346997"/>
          </a:xfrm>
        </p:spPr>
        <p:txBody>
          <a:bodyPr>
            <a:normAutofit/>
          </a:bodyPr>
          <a:lstStyle/>
          <a:p>
            <a:pPr marL="0" indent="0">
              <a:buFontTx/>
              <a:buNone/>
              <a:defRPr/>
            </a:pPr>
            <a:r>
              <a:rPr lang="nl-BE" u="sng" dirty="0" smtClean="0"/>
              <a:t>ONDERSTEUNINGSAANBOD</a:t>
            </a:r>
          </a:p>
          <a:p>
            <a:pPr marL="0" indent="0">
              <a:buFontTx/>
              <a:buNone/>
              <a:defRPr/>
            </a:pPr>
            <a:endParaRPr lang="nl-BE" b="1" u="sng" dirty="0"/>
          </a:p>
          <a:p>
            <a:pPr marL="0" indent="0">
              <a:buFontTx/>
              <a:buNone/>
              <a:defRPr/>
            </a:pPr>
            <a:r>
              <a:rPr lang="nl-BE" dirty="0" smtClean="0"/>
              <a:t>Workshop Papers Schrijven</a:t>
            </a:r>
          </a:p>
          <a:p>
            <a:pPr marL="0" indent="0">
              <a:buFontTx/>
              <a:buNone/>
              <a:defRPr/>
            </a:pPr>
            <a:r>
              <a:rPr lang="nl-BE" dirty="0" smtClean="0"/>
              <a:t>Workshop Notitie Nemen</a:t>
            </a:r>
          </a:p>
          <a:p>
            <a:pPr marL="0" indent="0">
              <a:buFontTx/>
              <a:buNone/>
              <a:defRPr/>
            </a:pPr>
            <a:r>
              <a:rPr lang="nl-BE" dirty="0" smtClean="0"/>
              <a:t>Workshop Schema’s maken</a:t>
            </a:r>
          </a:p>
          <a:p>
            <a:pPr marL="0" indent="0">
              <a:buFontTx/>
              <a:buNone/>
              <a:defRPr/>
            </a:pPr>
            <a:r>
              <a:rPr lang="nl-BE" dirty="0" smtClean="0"/>
              <a:t>Workshop Plannen</a:t>
            </a:r>
          </a:p>
          <a:p>
            <a:pPr marL="0" indent="0">
              <a:buFontTx/>
              <a:buNone/>
              <a:defRPr/>
            </a:pPr>
            <a:r>
              <a:rPr lang="nl-BE" dirty="0" smtClean="0"/>
              <a:t>Workshop Examens Afleggen</a:t>
            </a:r>
          </a:p>
          <a:p>
            <a:pPr marL="0" indent="0">
              <a:buFontTx/>
              <a:buNone/>
              <a:defRPr/>
            </a:pPr>
            <a:endParaRPr lang="nl-BE" dirty="0"/>
          </a:p>
          <a:p>
            <a:pPr marL="0" indent="0">
              <a:buFontTx/>
              <a:buNone/>
              <a:defRPr/>
            </a:pPr>
            <a:r>
              <a:rPr lang="nl-BE" dirty="0" smtClean="0"/>
              <a:t>Begeleiding in groep / Individuele Begeleiding</a:t>
            </a:r>
          </a:p>
        </p:txBody>
      </p:sp>
      <p:pic>
        <p:nvPicPr>
          <p:cNvPr id="17412"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5600700"/>
            <a:ext cx="19081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191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85200" y="764704"/>
            <a:ext cx="8363264" cy="5296306"/>
          </a:xfrm>
        </p:spPr>
        <p:txBody>
          <a:bodyPr/>
          <a:lstStyle/>
          <a:p>
            <a:r>
              <a:rPr lang="nl-BE" dirty="0" smtClean="0"/>
              <a:t>2 specifieke workshops in samenwerking tussen School of Arts HoGent en Studentenvoorzieningen:</a:t>
            </a:r>
          </a:p>
          <a:p>
            <a:endParaRPr lang="nl-BE" dirty="0"/>
          </a:p>
          <a:p>
            <a:r>
              <a:rPr lang="nl-BE" dirty="0" smtClean="0"/>
              <a:t>- Omgaan met je eigen creativiteit</a:t>
            </a:r>
          </a:p>
          <a:p>
            <a:r>
              <a:rPr lang="nl-BE" dirty="0" smtClean="0"/>
              <a:t>- Omgaan met performance</a:t>
            </a:r>
          </a:p>
          <a:p>
            <a:endParaRPr lang="nl-BE" dirty="0"/>
          </a:p>
          <a:p>
            <a:r>
              <a:rPr lang="nl-BE" dirty="0" smtClean="0"/>
              <a:t>Infosessie: zal begin november doorgaan.</a:t>
            </a:r>
            <a:endParaRPr lang="nl-BE" dirty="0"/>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15</a:t>
            </a:fld>
            <a:endParaRPr lang="nl-BE"/>
          </a:p>
        </p:txBody>
      </p:sp>
    </p:spTree>
    <p:extLst>
      <p:ext uri="{BB962C8B-B14F-4D97-AF65-F5344CB8AC3E}">
        <p14:creationId xmlns:p14="http://schemas.microsoft.com/office/powerpoint/2010/main" val="258363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 </a:t>
            </a:r>
            <a:r>
              <a:rPr lang="nl-BE" dirty="0" err="1" smtClean="0"/>
              <a:t>Ombudsdienst</a:t>
            </a:r>
            <a:endParaRPr lang="nl-BE" dirty="0"/>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16</a:t>
            </a:fld>
            <a:endParaRPr lang="nl-BE"/>
          </a:p>
        </p:txBody>
      </p:sp>
      <p:sp>
        <p:nvSpPr>
          <p:cNvPr id="8" name="Tekstvak 7"/>
          <p:cNvSpPr txBox="1"/>
          <p:nvPr/>
        </p:nvSpPr>
        <p:spPr>
          <a:xfrm>
            <a:off x="827584" y="1628800"/>
            <a:ext cx="7200800" cy="4431983"/>
          </a:xfrm>
          <a:prstGeom prst="rect">
            <a:avLst/>
          </a:prstGeom>
          <a:noFill/>
        </p:spPr>
        <p:txBody>
          <a:bodyPr wrap="square" lIns="0" tIns="0" rIns="0" bIns="0" rtlCol="0">
            <a:spAutoFit/>
          </a:bodyPr>
          <a:lstStyle/>
          <a:p>
            <a:pPr>
              <a:lnSpc>
                <a:spcPct val="96000"/>
              </a:lnSpc>
            </a:pPr>
            <a:r>
              <a:rPr lang="nl-BE" sz="3000" dirty="0" smtClean="0"/>
              <a:t>Wie: Marc Popelier / </a:t>
            </a:r>
            <a:r>
              <a:rPr lang="nl-BE" sz="3000" dirty="0" smtClean="0">
                <a:hlinkClick r:id="rId2"/>
              </a:rPr>
              <a:t>marc.popelier@hogent.be</a:t>
            </a:r>
            <a:r>
              <a:rPr lang="nl-BE" sz="3000" dirty="0" smtClean="0"/>
              <a:t> / tel: 0473-977939 </a:t>
            </a:r>
          </a:p>
          <a:p>
            <a:pPr>
              <a:lnSpc>
                <a:spcPct val="96000"/>
              </a:lnSpc>
            </a:pPr>
            <a:endParaRPr lang="nl-BE" sz="3000" dirty="0"/>
          </a:p>
          <a:p>
            <a:pPr>
              <a:lnSpc>
                <a:spcPct val="96000"/>
              </a:lnSpc>
            </a:pPr>
            <a:r>
              <a:rPr lang="nl-BE" sz="3000" dirty="0" smtClean="0"/>
              <a:t>Wat: </a:t>
            </a:r>
          </a:p>
          <a:p>
            <a:pPr marL="457200" indent="-457200">
              <a:lnSpc>
                <a:spcPct val="96000"/>
              </a:lnSpc>
              <a:buFontTx/>
              <a:buChar char="-"/>
            </a:pPr>
            <a:r>
              <a:rPr lang="nl-BE" sz="3000" dirty="0" smtClean="0"/>
              <a:t>Betwistingen op vlak van resultaten.</a:t>
            </a:r>
          </a:p>
          <a:p>
            <a:pPr marL="457200" indent="-457200">
              <a:lnSpc>
                <a:spcPct val="96000"/>
              </a:lnSpc>
              <a:buFontTx/>
              <a:buChar char="-"/>
            </a:pPr>
            <a:r>
              <a:rPr lang="nl-BE" sz="3000" dirty="0" smtClean="0"/>
              <a:t>Binnen School of Arts wordt dit in een brede context benaderd.</a:t>
            </a:r>
          </a:p>
          <a:p>
            <a:pPr marL="457200" indent="-457200">
              <a:lnSpc>
                <a:spcPct val="96000"/>
              </a:lnSpc>
              <a:buFontTx/>
              <a:buChar char="-"/>
            </a:pPr>
            <a:r>
              <a:rPr lang="nl-BE" sz="3000" dirty="0" smtClean="0"/>
              <a:t>Geen </a:t>
            </a:r>
            <a:r>
              <a:rPr lang="nl-BE" sz="3000" dirty="0" err="1" smtClean="0"/>
              <a:t>infopunt</a:t>
            </a:r>
            <a:r>
              <a:rPr lang="nl-BE" sz="3000" dirty="0" smtClean="0"/>
              <a:t>!</a:t>
            </a:r>
          </a:p>
          <a:p>
            <a:pPr>
              <a:lnSpc>
                <a:spcPct val="96000"/>
              </a:lnSpc>
            </a:pPr>
            <a:endParaRPr lang="nl-BE" sz="3000" dirty="0"/>
          </a:p>
          <a:p>
            <a:pPr>
              <a:lnSpc>
                <a:spcPct val="96000"/>
              </a:lnSpc>
            </a:pPr>
            <a:endParaRPr lang="nl-BE" sz="3000" dirty="0"/>
          </a:p>
        </p:txBody>
      </p:sp>
    </p:spTree>
    <p:extLst>
      <p:ext uri="{BB962C8B-B14F-4D97-AF65-F5344CB8AC3E}">
        <p14:creationId xmlns:p14="http://schemas.microsoft.com/office/powerpoint/2010/main" val="4177185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inhoud 2"/>
          <p:cNvSpPr>
            <a:spLocks noGrp="1"/>
          </p:cNvSpPr>
          <p:nvPr>
            <p:ph idx="1"/>
          </p:nvPr>
        </p:nvSpPr>
        <p:spPr>
          <a:xfrm>
            <a:off x="512763" y="981075"/>
            <a:ext cx="6929437" cy="5138738"/>
          </a:xfrm>
        </p:spPr>
        <p:txBody>
          <a:bodyPr/>
          <a:lstStyle/>
          <a:p>
            <a:pPr>
              <a:buFontTx/>
              <a:buNone/>
            </a:pPr>
            <a:r>
              <a:rPr lang="nl-BE" altLang="nl-BE" dirty="0" smtClean="0"/>
              <a:t>4. Cursusdienst &amp; Studentenonthaal:</a:t>
            </a:r>
          </a:p>
          <a:p>
            <a:pPr>
              <a:buFontTx/>
              <a:buNone/>
            </a:pPr>
            <a:endParaRPr lang="nl-BE" altLang="nl-BE" sz="2800" dirty="0" smtClean="0"/>
          </a:p>
          <a:p>
            <a:pPr>
              <a:buFontTx/>
              <a:buNone/>
            </a:pPr>
            <a:r>
              <a:rPr lang="nl-BE" altLang="nl-BE" sz="2800" dirty="0" err="1" smtClean="0"/>
              <a:t>Bijlokecampus</a:t>
            </a:r>
            <a:r>
              <a:rPr lang="nl-BE" altLang="nl-BE" sz="2800" dirty="0" smtClean="0"/>
              <a:t> / </a:t>
            </a:r>
            <a:r>
              <a:rPr lang="nl-BE" altLang="nl-BE" sz="2800" dirty="0" err="1" smtClean="0"/>
              <a:t>Pauligebouw</a:t>
            </a:r>
            <a:r>
              <a:rPr lang="nl-BE" altLang="nl-BE" sz="2800" dirty="0" smtClean="0"/>
              <a:t> / Linkervleugel – gelijkvloers (vlak </a:t>
            </a:r>
            <a:r>
              <a:rPr lang="nl-BE" altLang="nl-BE" sz="2800" dirty="0" err="1" smtClean="0"/>
              <a:t>bijDramasalon</a:t>
            </a:r>
            <a:r>
              <a:rPr lang="nl-BE" altLang="nl-BE" sz="2800" dirty="0" smtClean="0"/>
              <a:t>)</a:t>
            </a:r>
          </a:p>
          <a:p>
            <a:pPr>
              <a:buFontTx/>
              <a:buNone/>
            </a:pPr>
            <a:endParaRPr lang="nl-BE" altLang="nl-BE" dirty="0" smtClean="0"/>
          </a:p>
          <a:p>
            <a:pPr>
              <a:buFontTx/>
              <a:buNone/>
            </a:pPr>
            <a:r>
              <a:rPr lang="nl-BE" altLang="nl-BE" dirty="0" smtClean="0"/>
              <a:t>Katty Lemahieu (</a:t>
            </a:r>
            <a:r>
              <a:rPr lang="nl-BE" altLang="nl-BE" dirty="0" smtClean="0">
                <a:hlinkClick r:id="rId2"/>
              </a:rPr>
              <a:t>katty.lemahieu@hogent.be</a:t>
            </a:r>
            <a:r>
              <a:rPr lang="nl-BE" altLang="nl-BE" dirty="0" smtClean="0"/>
              <a:t>)</a:t>
            </a:r>
          </a:p>
          <a:p>
            <a:pPr>
              <a:buFontTx/>
              <a:buNone/>
            </a:pPr>
            <a:endParaRPr lang="nl-BE" altLang="nl-BE" dirty="0" smtClean="0"/>
          </a:p>
          <a:p>
            <a:pPr>
              <a:buFontTx/>
              <a:buNone/>
            </a:pPr>
            <a:r>
              <a:rPr lang="nl-BE" altLang="nl-BE" sz="2800" dirty="0" smtClean="0"/>
              <a:t>Alle dagen van 8u tot 12u en 13u tot 16u</a:t>
            </a:r>
          </a:p>
          <a:p>
            <a:pPr>
              <a:buFontTx/>
              <a:buNone/>
            </a:pPr>
            <a:r>
              <a:rPr lang="nl-BE" altLang="nl-BE" sz="2800" dirty="0" smtClean="0"/>
              <a:t>Gesloten op vrijdagnamiddag</a:t>
            </a:r>
          </a:p>
          <a:p>
            <a:pPr>
              <a:buFontTx/>
              <a:buNone/>
            </a:pPr>
            <a:endParaRPr lang="nl-BE" altLang="nl-BE" sz="2800" dirty="0"/>
          </a:p>
          <a:p>
            <a:pPr>
              <a:buFontTx/>
              <a:buNone/>
            </a:pPr>
            <a:r>
              <a:rPr lang="nl-BE" altLang="nl-BE" sz="2800" dirty="0" smtClean="0"/>
              <a:t>Werkwijze: zie document inschrijving.  Alle cursussen </a:t>
            </a:r>
            <a:r>
              <a:rPr lang="nl-BE" altLang="nl-BE" sz="2800" i="1" dirty="0" smtClean="0"/>
              <a:t>gratis</a:t>
            </a:r>
            <a:r>
              <a:rPr lang="nl-BE" altLang="nl-BE" sz="2800" dirty="0" smtClean="0"/>
              <a:t>.</a:t>
            </a:r>
          </a:p>
        </p:txBody>
      </p:sp>
      <p:sp>
        <p:nvSpPr>
          <p:cNvPr id="18435"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109996-45BA-472D-984A-08C52EC2E4FD}" type="slidenum">
              <a:rPr lang="nl-NL" altLang="nl-BE" smtClean="0"/>
              <a:pPr eaLnBrk="1" hangingPunct="1"/>
              <a:t>17</a:t>
            </a:fld>
            <a:endParaRPr lang="nl-NL" altLang="nl-BE" smtClean="0"/>
          </a:p>
        </p:txBody>
      </p:sp>
    </p:spTree>
    <p:extLst>
      <p:ext uri="{BB962C8B-B14F-4D97-AF65-F5344CB8AC3E}">
        <p14:creationId xmlns:p14="http://schemas.microsoft.com/office/powerpoint/2010/main" val="4253594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sz="half" idx="1"/>
          </p:nvPr>
        </p:nvSpPr>
        <p:spPr/>
        <p:txBody>
          <a:bodyPr/>
          <a:lstStyle/>
          <a:p>
            <a:endParaRPr lang="nl-BE"/>
          </a:p>
        </p:txBody>
      </p:sp>
      <p:sp>
        <p:nvSpPr>
          <p:cNvPr id="4" name="Tijdelijke aanduiding voor inhoud 3"/>
          <p:cNvSpPr>
            <a:spLocks noGrp="1"/>
          </p:cNvSpPr>
          <p:nvPr>
            <p:ph sz="half" idx="2"/>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18</a:t>
            </a:fld>
            <a:endParaRPr lang="nl-BE"/>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04" t="10161" r="48124" b="11602"/>
          <a:stretch/>
        </p:blipFill>
        <p:spPr bwMode="auto">
          <a:xfrm>
            <a:off x="251520" y="332656"/>
            <a:ext cx="8680655" cy="557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072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sz="half" idx="1"/>
          </p:nvPr>
        </p:nvSpPr>
        <p:spPr/>
        <p:txBody>
          <a:bodyPr/>
          <a:lstStyle/>
          <a:p>
            <a:endParaRPr lang="nl-BE"/>
          </a:p>
        </p:txBody>
      </p:sp>
      <p:sp>
        <p:nvSpPr>
          <p:cNvPr id="4" name="Tijdelijke aanduiding voor inhoud 3"/>
          <p:cNvSpPr>
            <a:spLocks noGrp="1"/>
          </p:cNvSpPr>
          <p:nvPr>
            <p:ph sz="half" idx="2"/>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19</a:t>
            </a:fld>
            <a:endParaRPr lang="nl-BE"/>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35" t="10083" r="48340" b="4015"/>
          <a:stretch/>
        </p:blipFill>
        <p:spPr bwMode="auto">
          <a:xfrm>
            <a:off x="539552" y="188640"/>
            <a:ext cx="8081934" cy="575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670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539750" y="765175"/>
            <a:ext cx="6929438" cy="1143000"/>
          </a:xfrm>
        </p:spPr>
        <p:txBody>
          <a:bodyPr/>
          <a:lstStyle/>
          <a:p>
            <a:pPr algn="ctr"/>
            <a:r>
              <a:rPr lang="nl-BE" altLang="nl-BE" sz="3600" dirty="0" smtClean="0"/>
              <a:t>Dienst Studentenaangelegenheden</a:t>
            </a:r>
          </a:p>
        </p:txBody>
      </p:sp>
      <p:sp>
        <p:nvSpPr>
          <p:cNvPr id="7171" name="Tijdelijke aanduiding voor inhoud 2"/>
          <p:cNvSpPr>
            <a:spLocks noGrp="1"/>
          </p:cNvSpPr>
          <p:nvPr>
            <p:ph idx="1"/>
          </p:nvPr>
        </p:nvSpPr>
        <p:spPr>
          <a:xfrm>
            <a:off x="539750" y="1989138"/>
            <a:ext cx="7632700" cy="3779837"/>
          </a:xfrm>
        </p:spPr>
        <p:txBody>
          <a:bodyPr/>
          <a:lstStyle/>
          <a:p>
            <a:r>
              <a:rPr lang="nl-BE" altLang="nl-BE" sz="2400" dirty="0" smtClean="0"/>
              <a:t>Studentenonthaal: Katty Lemahieu</a:t>
            </a:r>
          </a:p>
          <a:p>
            <a:r>
              <a:rPr lang="nl-BE" altLang="nl-BE" sz="2400" dirty="0" smtClean="0"/>
              <a:t>Cursusdienst: Katty Lemahieu</a:t>
            </a:r>
          </a:p>
          <a:p>
            <a:r>
              <a:rPr lang="nl-BE" altLang="nl-BE" sz="2400" dirty="0" smtClean="0"/>
              <a:t>Studentensecretariaat: Patrick </a:t>
            </a:r>
            <a:r>
              <a:rPr lang="nl-BE" altLang="nl-BE" sz="2400" dirty="0" err="1" smtClean="0"/>
              <a:t>Dombrecht</a:t>
            </a:r>
            <a:r>
              <a:rPr lang="nl-BE" altLang="nl-BE" sz="2400" dirty="0" smtClean="0"/>
              <a:t>, Paul Lamont, </a:t>
            </a:r>
            <a:r>
              <a:rPr lang="nl-BE" altLang="nl-BE" sz="2400" dirty="0"/>
              <a:t>R</a:t>
            </a:r>
            <a:r>
              <a:rPr lang="nl-BE" altLang="nl-BE" sz="2400" dirty="0" smtClean="0"/>
              <a:t>ob Meuleman, Caroline Duprez.</a:t>
            </a:r>
          </a:p>
          <a:p>
            <a:r>
              <a:rPr lang="nl-BE" altLang="nl-BE" sz="2400" dirty="0" smtClean="0"/>
              <a:t>Studiebegeleiding: Femke Neels, Karen Van Petegem, Annelies Vlaeminck, Pascal Desimpelaere</a:t>
            </a:r>
          </a:p>
          <a:p>
            <a:r>
              <a:rPr lang="nl-BE" altLang="nl-BE" sz="2400" dirty="0" smtClean="0"/>
              <a:t>Trajectbegeleiding: idem studiebegeleiding</a:t>
            </a:r>
          </a:p>
          <a:p>
            <a:r>
              <a:rPr lang="nl-BE" altLang="nl-BE" sz="2400" dirty="0" smtClean="0"/>
              <a:t>Internationalisering: Els Moens</a:t>
            </a:r>
          </a:p>
          <a:p>
            <a:r>
              <a:rPr lang="nl-BE" altLang="nl-BE" sz="2400" dirty="0" smtClean="0"/>
              <a:t>ELO-coördinator: Mieke </a:t>
            </a:r>
            <a:r>
              <a:rPr lang="nl-BE" altLang="nl-BE" sz="2400" dirty="0" err="1" smtClean="0"/>
              <a:t>Vandewoestyne</a:t>
            </a:r>
            <a:endParaRPr lang="nl-BE" altLang="nl-BE" sz="2400" dirty="0" smtClean="0"/>
          </a:p>
        </p:txBody>
      </p:sp>
      <p:sp>
        <p:nvSpPr>
          <p:cNvPr id="7172"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2DE9E2-FF55-4CA6-B960-78943673D8E2}" type="slidenum">
              <a:rPr lang="nl-NL" altLang="nl-BE" smtClean="0"/>
              <a:pPr eaLnBrk="1" hangingPunct="1"/>
              <a:t>2</a:t>
            </a:fld>
            <a:endParaRPr lang="nl-NL" altLang="nl-BE" smtClean="0"/>
          </a:p>
        </p:txBody>
      </p:sp>
    </p:spTree>
    <p:extLst>
      <p:ext uri="{BB962C8B-B14F-4D97-AF65-F5344CB8AC3E}">
        <p14:creationId xmlns:p14="http://schemas.microsoft.com/office/powerpoint/2010/main" val="4268486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inhoud 2"/>
          <p:cNvSpPr>
            <a:spLocks noGrp="1"/>
          </p:cNvSpPr>
          <p:nvPr>
            <p:ph idx="1"/>
          </p:nvPr>
        </p:nvSpPr>
        <p:spPr>
          <a:xfrm>
            <a:off x="611188" y="908050"/>
            <a:ext cx="6929437" cy="5140325"/>
          </a:xfrm>
        </p:spPr>
        <p:txBody>
          <a:bodyPr/>
          <a:lstStyle/>
          <a:p>
            <a:pPr>
              <a:buFontTx/>
              <a:buNone/>
            </a:pPr>
            <a:r>
              <a:rPr lang="nl-BE" altLang="nl-BE" b="1" dirty="0" smtClean="0"/>
              <a:t>5. Studentensecretariaat</a:t>
            </a:r>
          </a:p>
          <a:p>
            <a:pPr>
              <a:buFontTx/>
              <a:buNone/>
            </a:pPr>
            <a:r>
              <a:rPr lang="nl-BE" altLang="nl-BE" dirty="0" err="1" smtClean="0"/>
              <a:t>Bijlokecampus</a:t>
            </a:r>
            <a:r>
              <a:rPr lang="nl-BE" altLang="nl-BE" dirty="0" smtClean="0"/>
              <a:t> / </a:t>
            </a:r>
            <a:r>
              <a:rPr lang="nl-BE" altLang="nl-BE" dirty="0" err="1" smtClean="0"/>
              <a:t>Pauligebouw</a:t>
            </a:r>
            <a:r>
              <a:rPr lang="nl-BE" altLang="nl-BE" dirty="0" smtClean="0"/>
              <a:t> / Linkervleugel - gelijkvloers</a:t>
            </a:r>
          </a:p>
          <a:p>
            <a:pPr>
              <a:buFontTx/>
              <a:buNone/>
            </a:pPr>
            <a:endParaRPr lang="nl-BE" altLang="nl-BE" dirty="0" smtClean="0"/>
          </a:p>
          <a:p>
            <a:pPr>
              <a:buFontTx/>
              <a:buNone/>
            </a:pPr>
            <a:r>
              <a:rPr lang="nl-BE" altLang="nl-BE" dirty="0" smtClean="0"/>
              <a:t>Openingsuren:</a:t>
            </a:r>
          </a:p>
          <a:p>
            <a:pPr>
              <a:buFontTx/>
              <a:buNone/>
            </a:pPr>
            <a:endParaRPr lang="nl-BE" altLang="nl-BE" dirty="0" smtClean="0"/>
          </a:p>
          <a:p>
            <a:pPr>
              <a:buFontTx/>
              <a:buNone/>
            </a:pPr>
            <a:r>
              <a:rPr lang="nl-BE" altLang="nl-BE" dirty="0" smtClean="0"/>
              <a:t>MA / DI / WO: 9u tot 13u</a:t>
            </a:r>
          </a:p>
          <a:p>
            <a:pPr>
              <a:buFontTx/>
              <a:buNone/>
            </a:pPr>
            <a:r>
              <a:rPr lang="nl-BE" altLang="nl-BE" dirty="0" smtClean="0"/>
              <a:t>DO / VR: 9u tot 12u en 13u tot 16u</a:t>
            </a:r>
          </a:p>
        </p:txBody>
      </p:sp>
      <p:sp>
        <p:nvSpPr>
          <p:cNvPr id="19459"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878819-5E89-48DA-ABDF-98C6338FCA73}" type="slidenum">
              <a:rPr lang="nl-NL" altLang="nl-BE" smtClean="0"/>
              <a:pPr eaLnBrk="1" hangingPunct="1"/>
              <a:t>20</a:t>
            </a:fld>
            <a:endParaRPr lang="nl-NL" altLang="nl-BE" smtClean="0"/>
          </a:p>
        </p:txBody>
      </p:sp>
    </p:spTree>
    <p:extLst>
      <p:ext uri="{BB962C8B-B14F-4D97-AF65-F5344CB8AC3E}">
        <p14:creationId xmlns:p14="http://schemas.microsoft.com/office/powerpoint/2010/main" val="64719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5200" y="980728"/>
            <a:ext cx="8301600" cy="5079517"/>
          </a:xfrm>
        </p:spPr>
        <p:txBody>
          <a:bodyPr/>
          <a:lstStyle/>
          <a:p>
            <a:r>
              <a:rPr lang="nl-BE" dirty="0" smtClean="0"/>
              <a:t>- studentenkaarten / salto-slot + kopiëren en printen / verloren kaart / e-</a:t>
            </a:r>
            <a:r>
              <a:rPr lang="nl-BE" dirty="0" err="1" smtClean="0"/>
              <a:t>purse</a:t>
            </a:r>
            <a:endParaRPr lang="nl-BE" dirty="0" smtClean="0"/>
          </a:p>
          <a:p>
            <a:r>
              <a:rPr lang="nl-BE" dirty="0" smtClean="0"/>
              <a:t>- wijzigingen contactgegevens</a:t>
            </a:r>
          </a:p>
          <a:p>
            <a:r>
              <a:rPr lang="nl-BE" dirty="0" smtClean="0"/>
              <a:t>- attesten</a:t>
            </a:r>
          </a:p>
          <a:p>
            <a:r>
              <a:rPr lang="nl-BE" dirty="0" smtClean="0"/>
              <a:t>- </a:t>
            </a:r>
            <a:r>
              <a:rPr lang="nl-BE" dirty="0" err="1" smtClean="0"/>
              <a:t>herinschrijvingen</a:t>
            </a:r>
            <a:r>
              <a:rPr lang="nl-BE" dirty="0" smtClean="0"/>
              <a:t> (</a:t>
            </a:r>
            <a:r>
              <a:rPr lang="nl-BE" dirty="0" err="1" smtClean="0"/>
              <a:t>ibamaflex</a:t>
            </a:r>
            <a:r>
              <a:rPr lang="nl-BE" dirty="0" smtClean="0"/>
              <a:t>)</a:t>
            </a:r>
          </a:p>
          <a:p>
            <a:r>
              <a:rPr lang="nl-BE" dirty="0" smtClean="0"/>
              <a:t>- melden afwezigheden (</a:t>
            </a:r>
            <a:r>
              <a:rPr lang="nl-BE" dirty="0" err="1" smtClean="0"/>
              <a:t>ibamaflex</a:t>
            </a:r>
            <a:r>
              <a:rPr lang="nl-BE" dirty="0" smtClean="0"/>
              <a:t>)</a:t>
            </a:r>
          </a:p>
          <a:p>
            <a:r>
              <a:rPr lang="nl-BE" dirty="0" smtClean="0"/>
              <a:t>- melden afwezigheden docenten</a:t>
            </a:r>
          </a:p>
          <a:p>
            <a:r>
              <a:rPr lang="nl-BE" dirty="0" smtClean="0"/>
              <a:t>- algemene vragen</a:t>
            </a:r>
          </a:p>
          <a:p>
            <a:endParaRPr lang="nl-BE" dirty="0"/>
          </a:p>
          <a:p>
            <a:r>
              <a:rPr lang="nl-BE" dirty="0" smtClean="0"/>
              <a:t>- Zie ook cursus dienst studentenaangelegenheden / </a:t>
            </a:r>
            <a:r>
              <a:rPr lang="nl-BE" dirty="0" err="1" smtClean="0"/>
              <a:t>Chamilo</a:t>
            </a:r>
            <a:endParaRPr lang="nl-BE" dirty="0"/>
          </a:p>
        </p:txBody>
      </p:sp>
    </p:spTree>
    <p:extLst>
      <p:ext uri="{BB962C8B-B14F-4D97-AF65-F5344CB8AC3E}">
        <p14:creationId xmlns:p14="http://schemas.microsoft.com/office/powerpoint/2010/main" val="354539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6. </a:t>
            </a:r>
            <a:r>
              <a:rPr lang="nl-BE" dirty="0" err="1" smtClean="0"/>
              <a:t>Ibamaflex</a:t>
            </a:r>
            <a:r>
              <a:rPr lang="nl-BE" dirty="0"/>
              <a:t> (https://</a:t>
            </a:r>
            <a:r>
              <a:rPr lang="nl-BE" dirty="0" smtClean="0"/>
              <a:t>ibamaflex.hogent.be)</a:t>
            </a:r>
            <a:br>
              <a:rPr lang="nl-BE" dirty="0" smtClean="0"/>
            </a:br>
            <a:endParaRPr lang="nl-BE" dirty="0"/>
          </a:p>
        </p:txBody>
      </p:sp>
      <p:sp>
        <p:nvSpPr>
          <p:cNvPr id="3" name="Tijdelijke aanduiding voor inhoud 2"/>
          <p:cNvSpPr>
            <a:spLocks noGrp="1"/>
          </p:cNvSpPr>
          <p:nvPr>
            <p:ph sz="half" idx="1"/>
          </p:nvPr>
        </p:nvSpPr>
        <p:spPr>
          <a:xfrm>
            <a:off x="385200" y="1340768"/>
            <a:ext cx="7715192" cy="4720242"/>
          </a:xfrm>
        </p:spPr>
        <p:txBody>
          <a:bodyPr/>
          <a:lstStyle/>
          <a:p>
            <a:r>
              <a:rPr lang="nl-BE" dirty="0" smtClean="0"/>
              <a:t>- diversiteitsbevraging</a:t>
            </a:r>
          </a:p>
          <a:p>
            <a:r>
              <a:rPr lang="nl-BE" dirty="0" smtClean="0"/>
              <a:t>- controle curriculum / goedkeuring curriculum</a:t>
            </a:r>
          </a:p>
          <a:p>
            <a:r>
              <a:rPr lang="nl-BE" dirty="0" smtClean="0"/>
              <a:t>- rapport</a:t>
            </a:r>
          </a:p>
          <a:p>
            <a:r>
              <a:rPr lang="nl-BE" dirty="0" smtClean="0"/>
              <a:t>- </a:t>
            </a:r>
            <a:r>
              <a:rPr lang="nl-BE" dirty="0" err="1" smtClean="0"/>
              <a:t>herinschrijven</a:t>
            </a:r>
            <a:endParaRPr lang="nl-BE" dirty="0" smtClean="0"/>
          </a:p>
          <a:p>
            <a:endParaRPr lang="nl-BE" dirty="0"/>
          </a:p>
          <a:p>
            <a:r>
              <a:rPr lang="nl-BE" dirty="0" smtClean="0"/>
              <a:t>- mijn dossiers</a:t>
            </a:r>
          </a:p>
          <a:p>
            <a:r>
              <a:rPr lang="nl-BE" dirty="0" smtClean="0"/>
              <a:t>- studiematerialen &amp; subgroepen</a:t>
            </a:r>
          </a:p>
          <a:p>
            <a:r>
              <a:rPr lang="nl-BE" dirty="0" smtClean="0"/>
              <a:t>- mijn studieoverzicht</a:t>
            </a:r>
          </a:p>
          <a:p>
            <a:r>
              <a:rPr lang="nl-BE" dirty="0" smtClean="0"/>
              <a:t>- e-postbus</a:t>
            </a:r>
          </a:p>
          <a:p>
            <a:r>
              <a:rPr lang="nl-BE" dirty="0" smtClean="0"/>
              <a:t>- afwezigheden</a:t>
            </a:r>
            <a:endParaRPr lang="nl-BE" dirty="0"/>
          </a:p>
        </p:txBody>
      </p:sp>
      <p:sp>
        <p:nvSpPr>
          <p:cNvPr id="5" name="Tijdelijke aanduiding voor datum 4"/>
          <p:cNvSpPr>
            <a:spLocks noGrp="1"/>
          </p:cNvSpPr>
          <p:nvPr>
            <p:ph type="dt" sz="half" idx="10"/>
          </p:nvPr>
        </p:nvSpPr>
        <p:spPr/>
        <p:txBody>
          <a:bodyPr/>
          <a:lstStyle/>
          <a:p>
            <a:r>
              <a:rPr lang="nl-BE" smtClean="0"/>
              <a:t>01.01.1901</a:t>
            </a:r>
            <a:endParaRPr lang="nl-BE"/>
          </a:p>
        </p:txBody>
      </p:sp>
      <p:sp>
        <p:nvSpPr>
          <p:cNvPr id="6" name="Tijdelijke aanduiding voor voettekst 5"/>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22</a:t>
            </a:fld>
            <a:endParaRPr lang="nl-BE"/>
          </a:p>
        </p:txBody>
      </p:sp>
    </p:spTree>
    <p:extLst>
      <p:ext uri="{BB962C8B-B14F-4D97-AF65-F5344CB8AC3E}">
        <p14:creationId xmlns:p14="http://schemas.microsoft.com/office/powerpoint/2010/main" val="30179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7. </a:t>
            </a:r>
            <a:r>
              <a:rPr lang="nl-BE" dirty="0" err="1" smtClean="0"/>
              <a:t>Chamilo</a:t>
            </a:r>
            <a:r>
              <a:rPr lang="nl-BE" dirty="0"/>
              <a:t> (https://</a:t>
            </a:r>
            <a:r>
              <a:rPr lang="nl-BE" dirty="0" smtClean="0"/>
              <a:t>chamilo.hogent.be)</a:t>
            </a:r>
            <a:endParaRPr lang="nl-BE" dirty="0"/>
          </a:p>
        </p:txBody>
      </p:sp>
      <p:sp>
        <p:nvSpPr>
          <p:cNvPr id="3" name="Tijdelijke aanduiding voor inhoud 2"/>
          <p:cNvSpPr>
            <a:spLocks noGrp="1"/>
          </p:cNvSpPr>
          <p:nvPr>
            <p:ph sz="half" idx="1"/>
          </p:nvPr>
        </p:nvSpPr>
        <p:spPr>
          <a:xfrm>
            <a:off x="385200" y="1412776"/>
            <a:ext cx="7643184" cy="4648234"/>
          </a:xfrm>
        </p:spPr>
        <p:txBody>
          <a:bodyPr/>
          <a:lstStyle/>
          <a:p>
            <a:r>
              <a:rPr lang="nl-BE" dirty="0" smtClean="0"/>
              <a:t>Oftewel elektronische leeromgeving:</a:t>
            </a:r>
          </a:p>
          <a:p>
            <a:endParaRPr lang="nl-BE" dirty="0"/>
          </a:p>
          <a:p>
            <a:r>
              <a:rPr lang="nl-BE" dirty="0" smtClean="0"/>
              <a:t>Opzet:</a:t>
            </a:r>
          </a:p>
          <a:p>
            <a:r>
              <a:rPr lang="nl-BE" dirty="0" smtClean="0"/>
              <a:t>- Algemeen platform naar alle andere nodige links en applicaties.</a:t>
            </a:r>
          </a:p>
          <a:p>
            <a:r>
              <a:rPr lang="nl-BE" dirty="0" smtClean="0"/>
              <a:t>- leerplatform met voor elk opleidingsonderdeel een cursus</a:t>
            </a:r>
          </a:p>
          <a:p>
            <a:r>
              <a:rPr lang="nl-BE" dirty="0" smtClean="0"/>
              <a:t>  </a:t>
            </a:r>
            <a:endParaRPr lang="nl-BE" dirty="0"/>
          </a:p>
          <a:p>
            <a:r>
              <a:rPr lang="nl-BE" dirty="0" smtClean="0"/>
              <a:t>Contactpersoon </a:t>
            </a:r>
            <a:r>
              <a:rPr lang="nl-BE" dirty="0" err="1" smtClean="0"/>
              <a:t>Chamilo</a:t>
            </a:r>
            <a:r>
              <a:rPr lang="nl-BE" dirty="0" smtClean="0"/>
              <a:t> School of Arts:</a:t>
            </a:r>
          </a:p>
          <a:p>
            <a:r>
              <a:rPr lang="nl-BE" dirty="0" smtClean="0">
                <a:hlinkClick r:id="rId2"/>
              </a:rPr>
              <a:t>mieke.vandewoestyne@hogent.be</a:t>
            </a:r>
            <a:r>
              <a:rPr lang="nl-BE" dirty="0" smtClean="0"/>
              <a:t> </a:t>
            </a:r>
            <a:endParaRPr lang="nl-BE" dirty="0" smtClean="0"/>
          </a:p>
          <a:p>
            <a:endParaRPr lang="nl-BE" dirty="0"/>
          </a:p>
        </p:txBody>
      </p:sp>
      <p:sp>
        <p:nvSpPr>
          <p:cNvPr id="5" name="Tijdelijke aanduiding voor datum 4"/>
          <p:cNvSpPr>
            <a:spLocks noGrp="1"/>
          </p:cNvSpPr>
          <p:nvPr>
            <p:ph type="dt" sz="half" idx="10"/>
          </p:nvPr>
        </p:nvSpPr>
        <p:spPr/>
        <p:txBody>
          <a:bodyPr/>
          <a:lstStyle/>
          <a:p>
            <a:r>
              <a:rPr lang="nl-BE" smtClean="0"/>
              <a:t>01.01.1901</a:t>
            </a:r>
            <a:endParaRPr lang="nl-BE"/>
          </a:p>
        </p:txBody>
      </p:sp>
      <p:sp>
        <p:nvSpPr>
          <p:cNvPr id="6" name="Tijdelijke aanduiding voor voettekst 5"/>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23</a:t>
            </a:fld>
            <a:endParaRPr lang="nl-BE"/>
          </a:p>
        </p:txBody>
      </p:sp>
    </p:spTree>
    <p:extLst>
      <p:ext uri="{BB962C8B-B14F-4D97-AF65-F5344CB8AC3E}">
        <p14:creationId xmlns:p14="http://schemas.microsoft.com/office/powerpoint/2010/main" val="28305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85200" y="764704"/>
            <a:ext cx="7859208" cy="5296306"/>
          </a:xfrm>
        </p:spPr>
        <p:txBody>
          <a:bodyPr/>
          <a:lstStyle/>
          <a:p>
            <a:r>
              <a:rPr lang="nl-BE" dirty="0" smtClean="0"/>
              <a:t>Tabblad Home</a:t>
            </a:r>
          </a:p>
          <a:p>
            <a:endParaRPr lang="nl-BE" dirty="0"/>
          </a:p>
          <a:p>
            <a:r>
              <a:rPr lang="nl-BE" dirty="0" smtClean="0"/>
              <a:t>Tabblad HoGent:</a:t>
            </a:r>
          </a:p>
          <a:p>
            <a:r>
              <a:rPr lang="nl-BE" dirty="0" smtClean="0"/>
              <a:t>- E-</a:t>
            </a:r>
            <a:r>
              <a:rPr lang="nl-BE" dirty="0" err="1" smtClean="0"/>
              <a:t>purse</a:t>
            </a:r>
            <a:endParaRPr lang="nl-BE" dirty="0" smtClean="0"/>
          </a:p>
          <a:p>
            <a:r>
              <a:rPr lang="nl-BE" dirty="0" smtClean="0"/>
              <a:t>- Cursusshop</a:t>
            </a:r>
          </a:p>
          <a:p>
            <a:r>
              <a:rPr lang="nl-BE" dirty="0" smtClean="0"/>
              <a:t>- </a:t>
            </a:r>
            <a:r>
              <a:rPr lang="nl-BE" dirty="0" err="1"/>
              <a:t>I</a:t>
            </a:r>
            <a:r>
              <a:rPr lang="nl-BE" dirty="0" err="1" smtClean="0"/>
              <a:t>bamaflex</a:t>
            </a:r>
            <a:endParaRPr lang="nl-BE" dirty="0" smtClean="0"/>
          </a:p>
          <a:p>
            <a:r>
              <a:rPr lang="nl-BE" dirty="0" smtClean="0"/>
              <a:t>- Mijn.hogent.be</a:t>
            </a:r>
          </a:p>
          <a:p>
            <a:r>
              <a:rPr lang="nl-BE" dirty="0" smtClean="0"/>
              <a:t>- </a:t>
            </a:r>
            <a:r>
              <a:rPr lang="nl-BE" dirty="0" err="1" smtClean="0"/>
              <a:t>Bibsource</a:t>
            </a:r>
            <a:r>
              <a:rPr lang="nl-BE" dirty="0" smtClean="0"/>
              <a:t> + Tabblad </a:t>
            </a:r>
            <a:r>
              <a:rPr lang="nl-BE" dirty="0" err="1" smtClean="0"/>
              <a:t>Byb</a:t>
            </a:r>
            <a:endParaRPr lang="nl-BE" dirty="0" smtClean="0"/>
          </a:p>
          <a:p>
            <a:r>
              <a:rPr lang="nl-BE" dirty="0" smtClean="0"/>
              <a:t>- Student </a:t>
            </a:r>
            <a:r>
              <a:rPr lang="nl-BE" dirty="0" err="1" smtClean="0"/>
              <a:t>Hogent</a:t>
            </a:r>
            <a:endParaRPr lang="nl-BE" dirty="0" smtClean="0"/>
          </a:p>
          <a:p>
            <a:pPr>
              <a:buFontTx/>
              <a:buChar char="-"/>
            </a:pPr>
            <a:r>
              <a:rPr lang="nl-BE" dirty="0" smtClean="0"/>
              <a:t>- Helpdesk (</a:t>
            </a:r>
            <a:r>
              <a:rPr lang="nl-BE" dirty="0">
                <a:hlinkClick r:id="rId2"/>
              </a:rPr>
              <a:t>http://</a:t>
            </a:r>
            <a:r>
              <a:rPr lang="nl-BE" dirty="0" smtClean="0">
                <a:hlinkClick r:id="rId2"/>
              </a:rPr>
              <a:t>helpdesk.hogent.be</a:t>
            </a:r>
            <a:r>
              <a:rPr lang="nl-BE" dirty="0" smtClean="0"/>
              <a:t>)</a:t>
            </a:r>
            <a:endParaRPr lang="nl-BE" dirty="0"/>
          </a:p>
          <a:p>
            <a:pPr>
              <a:buFontTx/>
              <a:buChar char="-"/>
            </a:pPr>
            <a:endParaRPr lang="nl-BE" dirty="0" smtClean="0"/>
          </a:p>
          <a:p>
            <a:pPr>
              <a:buFontTx/>
              <a:buChar char="-"/>
            </a:pPr>
            <a:endParaRPr lang="nl-BE" dirty="0"/>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24</a:t>
            </a:fld>
            <a:endParaRPr lang="nl-BE"/>
          </a:p>
        </p:txBody>
      </p:sp>
    </p:spTree>
    <p:extLst>
      <p:ext uri="{BB962C8B-B14F-4D97-AF65-F5344CB8AC3E}">
        <p14:creationId xmlns:p14="http://schemas.microsoft.com/office/powerpoint/2010/main" val="340291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404664"/>
            <a:ext cx="7787200" cy="5584338"/>
          </a:xfrm>
        </p:spPr>
        <p:txBody>
          <a:bodyPr/>
          <a:lstStyle/>
          <a:p>
            <a:r>
              <a:rPr lang="nl-BE" dirty="0" smtClean="0"/>
              <a:t>Tabblad Onderwijs</a:t>
            </a:r>
          </a:p>
          <a:p>
            <a:endParaRPr lang="nl-BE" dirty="0"/>
          </a:p>
          <a:p>
            <a:r>
              <a:rPr lang="nl-BE" dirty="0" smtClean="0"/>
              <a:t>- Curriculumcursussen</a:t>
            </a:r>
          </a:p>
          <a:p>
            <a:r>
              <a:rPr lang="nl-BE" dirty="0" smtClean="0"/>
              <a:t>- Algemene Cursussen:</a:t>
            </a:r>
          </a:p>
          <a:p>
            <a:endParaRPr lang="nl-BE" dirty="0"/>
          </a:p>
          <a:p>
            <a:r>
              <a:rPr lang="nl-BE" u="sng" dirty="0" smtClean="0"/>
              <a:t>Cursus dienst studentenaangelegenheden</a:t>
            </a:r>
          </a:p>
          <a:p>
            <a:pPr lvl="2">
              <a:buFontTx/>
              <a:buChar char="-"/>
            </a:pPr>
            <a:r>
              <a:rPr lang="nl-BE" dirty="0" smtClean="0"/>
              <a:t>Documenten</a:t>
            </a:r>
          </a:p>
          <a:p>
            <a:pPr lvl="2">
              <a:buFontTx/>
              <a:buChar char="-"/>
            </a:pPr>
            <a:r>
              <a:rPr lang="nl-BE" dirty="0" smtClean="0"/>
              <a:t>Kalender</a:t>
            </a:r>
          </a:p>
          <a:p>
            <a:pPr lvl="2">
              <a:buFontTx/>
              <a:buChar char="-"/>
            </a:pPr>
            <a:r>
              <a:rPr lang="nl-BE" dirty="0" smtClean="0"/>
              <a:t>Links</a:t>
            </a:r>
          </a:p>
          <a:p>
            <a:pPr marL="72000" lvl="1" indent="0">
              <a:buNone/>
            </a:pPr>
            <a:r>
              <a:rPr lang="nl-BE" u="sng" dirty="0" smtClean="0"/>
              <a:t>Cursussen School of Arts</a:t>
            </a:r>
          </a:p>
          <a:p>
            <a:pPr marL="72000" lvl="1" indent="0">
              <a:buNone/>
            </a:pPr>
            <a:endParaRPr lang="nl-BE" dirty="0"/>
          </a:p>
        </p:txBody>
      </p:sp>
      <p:sp>
        <p:nvSpPr>
          <p:cNvPr id="5" name="Tijdelijke aanduiding voor datum 4"/>
          <p:cNvSpPr>
            <a:spLocks noGrp="1"/>
          </p:cNvSpPr>
          <p:nvPr>
            <p:ph type="dt" sz="half" idx="10"/>
          </p:nvPr>
        </p:nvSpPr>
        <p:spPr/>
        <p:txBody>
          <a:bodyPr/>
          <a:lstStyle/>
          <a:p>
            <a:r>
              <a:rPr lang="nl-BE" smtClean="0"/>
              <a:t>01.01.1901</a:t>
            </a:r>
            <a:endParaRPr lang="nl-BE"/>
          </a:p>
        </p:txBody>
      </p:sp>
      <p:sp>
        <p:nvSpPr>
          <p:cNvPr id="6" name="Tijdelijke aanduiding voor voettekst 5"/>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25</a:t>
            </a:fld>
            <a:endParaRPr lang="nl-BE"/>
          </a:p>
        </p:txBody>
      </p:sp>
    </p:spTree>
    <p:extLst>
      <p:ext uri="{BB962C8B-B14F-4D97-AF65-F5344CB8AC3E}">
        <p14:creationId xmlns:p14="http://schemas.microsoft.com/office/powerpoint/2010/main" val="374843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8. </a:t>
            </a:r>
            <a:r>
              <a:rPr lang="nl-BE" dirty="0"/>
              <a:t>Website (http://schoolofartsgent.be/) </a:t>
            </a:r>
            <a:r>
              <a:rPr lang="nl-BE" dirty="0" smtClean="0"/>
              <a:t/>
            </a:r>
            <a:br>
              <a:rPr lang="nl-BE" dirty="0" smtClean="0"/>
            </a:br>
            <a:endParaRPr lang="nl-BE" dirty="0"/>
          </a:p>
        </p:txBody>
      </p:sp>
      <p:sp>
        <p:nvSpPr>
          <p:cNvPr id="3" name="Tijdelijke aanduiding voor inhoud 2"/>
          <p:cNvSpPr>
            <a:spLocks noGrp="1"/>
          </p:cNvSpPr>
          <p:nvPr>
            <p:ph sz="half" idx="1"/>
          </p:nvPr>
        </p:nvSpPr>
        <p:spPr>
          <a:xfrm>
            <a:off x="385200" y="1643810"/>
            <a:ext cx="7283144" cy="4417200"/>
          </a:xfrm>
        </p:spPr>
        <p:txBody>
          <a:bodyPr/>
          <a:lstStyle/>
          <a:p>
            <a:r>
              <a:rPr lang="nl-BE" dirty="0" smtClean="0"/>
              <a:t>Vooral rubriek onderwijs:</a:t>
            </a:r>
          </a:p>
          <a:p>
            <a:endParaRPr lang="nl-BE" dirty="0"/>
          </a:p>
          <a:p>
            <a:r>
              <a:rPr lang="nl-BE" dirty="0" smtClean="0"/>
              <a:t>- Opleidingen / link naar ects.hogent.be</a:t>
            </a:r>
          </a:p>
          <a:p>
            <a:r>
              <a:rPr lang="nl-BE" dirty="0" smtClean="0"/>
              <a:t>- Kalenders en Roosters</a:t>
            </a:r>
          </a:p>
          <a:p>
            <a:r>
              <a:rPr lang="nl-BE" dirty="0" smtClean="0"/>
              <a:t>- Vademecum / Reglementen / Documenten</a:t>
            </a:r>
          </a:p>
          <a:p>
            <a:endParaRPr lang="nl-BE" dirty="0"/>
          </a:p>
        </p:txBody>
      </p:sp>
      <p:sp>
        <p:nvSpPr>
          <p:cNvPr id="5" name="Tijdelijke aanduiding voor datum 4"/>
          <p:cNvSpPr>
            <a:spLocks noGrp="1"/>
          </p:cNvSpPr>
          <p:nvPr>
            <p:ph type="dt" sz="half" idx="10"/>
          </p:nvPr>
        </p:nvSpPr>
        <p:spPr/>
        <p:txBody>
          <a:bodyPr/>
          <a:lstStyle/>
          <a:p>
            <a:r>
              <a:rPr lang="nl-BE" smtClean="0"/>
              <a:t>01.01.1901</a:t>
            </a:r>
            <a:endParaRPr lang="nl-BE"/>
          </a:p>
        </p:txBody>
      </p:sp>
      <p:sp>
        <p:nvSpPr>
          <p:cNvPr id="6" name="Tijdelijke aanduiding voor voettekst 5"/>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26</a:t>
            </a:fld>
            <a:endParaRPr lang="nl-BE"/>
          </a:p>
        </p:txBody>
      </p:sp>
    </p:spTree>
    <p:extLst>
      <p:ext uri="{BB962C8B-B14F-4D97-AF65-F5344CB8AC3E}">
        <p14:creationId xmlns:p14="http://schemas.microsoft.com/office/powerpoint/2010/main" val="3046533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9. </a:t>
            </a:r>
            <a:r>
              <a:rPr lang="nl-BE" dirty="0" err="1" smtClean="0"/>
              <a:t>Hogent</a:t>
            </a:r>
            <a:r>
              <a:rPr lang="nl-BE" dirty="0" smtClean="0"/>
              <a:t>-e-mail</a:t>
            </a:r>
            <a:endParaRPr lang="nl-BE" dirty="0"/>
          </a:p>
        </p:txBody>
      </p:sp>
      <p:sp>
        <p:nvSpPr>
          <p:cNvPr id="5" name="Tijdelijke aanduiding voor datum 4"/>
          <p:cNvSpPr>
            <a:spLocks noGrp="1"/>
          </p:cNvSpPr>
          <p:nvPr>
            <p:ph type="dt" sz="half" idx="10"/>
          </p:nvPr>
        </p:nvSpPr>
        <p:spPr/>
        <p:txBody>
          <a:bodyPr/>
          <a:lstStyle/>
          <a:p>
            <a:r>
              <a:rPr lang="nl-BE" smtClean="0"/>
              <a:t>01.01.1901</a:t>
            </a:r>
            <a:endParaRPr lang="nl-BE"/>
          </a:p>
        </p:txBody>
      </p:sp>
      <p:sp>
        <p:nvSpPr>
          <p:cNvPr id="6" name="Tijdelijke aanduiding voor voettekst 5"/>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27</a:t>
            </a:fld>
            <a:endParaRPr lang="nl-BE"/>
          </a:p>
        </p:txBody>
      </p:sp>
      <p:sp>
        <p:nvSpPr>
          <p:cNvPr id="9" name="Tijdelijke aanduiding voor inhoud 3"/>
          <p:cNvSpPr>
            <a:spLocks noGrp="1"/>
          </p:cNvSpPr>
          <p:nvPr>
            <p:ph sz="half" idx="1"/>
          </p:nvPr>
        </p:nvSpPr>
        <p:spPr>
          <a:xfrm>
            <a:off x="395536" y="1556792"/>
            <a:ext cx="7065962" cy="4418012"/>
          </a:xfrm>
        </p:spPr>
        <p:txBody>
          <a:bodyPr/>
          <a:lstStyle/>
          <a:p>
            <a:r>
              <a:rPr lang="nl-BE" dirty="0" smtClean="0"/>
              <a:t>- Is steeds “het” communicatiemiddel!!: regelmatig raadplegen.</a:t>
            </a:r>
          </a:p>
          <a:p>
            <a:r>
              <a:rPr lang="nl-BE" dirty="0" smtClean="0"/>
              <a:t>- Zeker nieuwsbrieven lezen.</a:t>
            </a:r>
          </a:p>
          <a:p>
            <a:r>
              <a:rPr lang="nl-BE" dirty="0" smtClean="0"/>
              <a:t>- E-mail doorsturen:</a:t>
            </a:r>
          </a:p>
          <a:p>
            <a:pPr lvl="3"/>
            <a:r>
              <a:rPr lang="nl-BE" dirty="0" smtClean="0"/>
              <a:t>In </a:t>
            </a:r>
            <a:r>
              <a:rPr lang="nl-BE" dirty="0" err="1" smtClean="0"/>
              <a:t>webmail</a:t>
            </a:r>
            <a:r>
              <a:rPr lang="nl-BE" dirty="0" smtClean="0"/>
              <a:t>: rechts boven “instellingen” – opties – e-mail doorsturen: invullen en kopie behouden aanduiden.	</a:t>
            </a:r>
            <a:endParaRPr lang="nl-BE" dirty="0"/>
          </a:p>
          <a:p>
            <a:endParaRPr lang="nl-BE" dirty="0"/>
          </a:p>
        </p:txBody>
      </p:sp>
    </p:spTree>
    <p:extLst>
      <p:ext uri="{BB962C8B-B14F-4D97-AF65-F5344CB8AC3E}">
        <p14:creationId xmlns:p14="http://schemas.microsoft.com/office/powerpoint/2010/main" val="3870182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10. Draadloos netwerk</a:t>
            </a:r>
            <a:endParaRPr lang="nl-BE" dirty="0"/>
          </a:p>
        </p:txBody>
      </p:sp>
      <p:sp>
        <p:nvSpPr>
          <p:cNvPr id="3" name="Tijdelijke aanduiding voor inhoud 2"/>
          <p:cNvSpPr>
            <a:spLocks noGrp="1"/>
          </p:cNvSpPr>
          <p:nvPr>
            <p:ph sz="half" idx="1"/>
          </p:nvPr>
        </p:nvSpPr>
        <p:spPr>
          <a:xfrm>
            <a:off x="385200" y="1643810"/>
            <a:ext cx="7787200" cy="4417200"/>
          </a:xfrm>
        </p:spPr>
        <p:txBody>
          <a:bodyPr/>
          <a:lstStyle/>
          <a:p>
            <a:endParaRPr lang="nl-BE" dirty="0" smtClean="0"/>
          </a:p>
          <a:p>
            <a:r>
              <a:rPr lang="nl-BE" dirty="0" smtClean="0"/>
              <a:t>HG-secure / HG-</a:t>
            </a:r>
            <a:r>
              <a:rPr lang="nl-BE" dirty="0" err="1" smtClean="0"/>
              <a:t>guest</a:t>
            </a:r>
            <a:endParaRPr lang="nl-BE" dirty="0"/>
          </a:p>
          <a:p>
            <a:endParaRPr lang="nl-BE" dirty="0" smtClean="0"/>
          </a:p>
          <a:p>
            <a:r>
              <a:rPr lang="nl-BE" u="sng" dirty="0">
                <a:hlinkClick r:id="rId2"/>
              </a:rPr>
              <a:t>http://helpdesk.hogent.be/student/campus/hgsecure</a:t>
            </a:r>
            <a:r>
              <a:rPr lang="nl-BE" dirty="0"/>
              <a:t>/</a:t>
            </a:r>
          </a:p>
          <a:p>
            <a:endParaRPr lang="nl-BE" dirty="0"/>
          </a:p>
        </p:txBody>
      </p:sp>
      <p:sp>
        <p:nvSpPr>
          <p:cNvPr id="5" name="Tijdelijke aanduiding voor datum 4"/>
          <p:cNvSpPr>
            <a:spLocks noGrp="1"/>
          </p:cNvSpPr>
          <p:nvPr>
            <p:ph type="dt" sz="half" idx="10"/>
          </p:nvPr>
        </p:nvSpPr>
        <p:spPr/>
        <p:txBody>
          <a:bodyPr/>
          <a:lstStyle/>
          <a:p>
            <a:r>
              <a:rPr lang="nl-BE" smtClean="0"/>
              <a:t>01.01.1901</a:t>
            </a:r>
            <a:endParaRPr lang="nl-BE"/>
          </a:p>
        </p:txBody>
      </p:sp>
      <p:sp>
        <p:nvSpPr>
          <p:cNvPr id="6" name="Tijdelijke aanduiding voor voettekst 5"/>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28</a:t>
            </a:fld>
            <a:endParaRPr lang="nl-BE"/>
          </a:p>
        </p:txBody>
      </p:sp>
    </p:spTree>
    <p:extLst>
      <p:ext uri="{BB962C8B-B14F-4D97-AF65-F5344CB8AC3E}">
        <p14:creationId xmlns:p14="http://schemas.microsoft.com/office/powerpoint/2010/main" val="1249281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Andere diensten</a:t>
            </a:r>
            <a:endParaRPr lang="nl-BE" dirty="0"/>
          </a:p>
        </p:txBody>
      </p:sp>
      <p:sp>
        <p:nvSpPr>
          <p:cNvPr id="3" name="Tijdelijke aanduiding voor inhoud 2"/>
          <p:cNvSpPr>
            <a:spLocks noGrp="1"/>
          </p:cNvSpPr>
          <p:nvPr>
            <p:ph sz="half" idx="1"/>
          </p:nvPr>
        </p:nvSpPr>
        <p:spPr>
          <a:xfrm>
            <a:off x="385200" y="1643810"/>
            <a:ext cx="8219248" cy="4417200"/>
          </a:xfrm>
        </p:spPr>
        <p:txBody>
          <a:bodyPr/>
          <a:lstStyle/>
          <a:p>
            <a:r>
              <a:rPr lang="nl-BE" dirty="0" smtClean="0"/>
              <a:t>- Infrastructuur, financiën en personeel</a:t>
            </a:r>
          </a:p>
          <a:p>
            <a:pPr marL="72000" lvl="2" indent="-72000">
              <a:buClr>
                <a:schemeClr val="bg1"/>
              </a:buClr>
              <a:buSzPct val="25000"/>
              <a:buFont typeface="Arial" panose="020B0604020202020204" pitchFamily="34" charset="0"/>
              <a:buChar char="•"/>
            </a:pPr>
            <a:r>
              <a:rPr lang="nl-BE" dirty="0" smtClean="0">
                <a:hlinkClick r:id="rId2"/>
              </a:rPr>
              <a:t>herlinde.vanlangenhove@hogent.be</a:t>
            </a:r>
            <a:r>
              <a:rPr lang="nl-BE" dirty="0" smtClean="0"/>
              <a:t> / ateliergeld</a:t>
            </a:r>
          </a:p>
          <a:p>
            <a:pPr marL="72000" lvl="2" indent="-72000">
              <a:buClr>
                <a:schemeClr val="bg1"/>
              </a:buClr>
              <a:buSzPct val="25000"/>
              <a:buFont typeface="Arial" panose="020B0604020202020204" pitchFamily="34" charset="0"/>
              <a:buChar char="•"/>
            </a:pPr>
            <a:r>
              <a:rPr lang="nl-BE" dirty="0" smtClean="0">
                <a:hlinkClick r:id="rId3"/>
              </a:rPr>
              <a:t>thomas.janssens@hogent.be</a:t>
            </a:r>
            <a:r>
              <a:rPr lang="nl-BE" dirty="0" smtClean="0"/>
              <a:t> / ICT</a:t>
            </a:r>
            <a:endParaRPr lang="nl-BE" dirty="0"/>
          </a:p>
          <a:p>
            <a:r>
              <a:rPr lang="nl-BE" dirty="0" smtClean="0"/>
              <a:t>- Onderzoek</a:t>
            </a:r>
          </a:p>
          <a:p>
            <a:r>
              <a:rPr lang="nl-BE" dirty="0" smtClean="0"/>
              <a:t>- Internationalisering</a:t>
            </a:r>
          </a:p>
          <a:p>
            <a:r>
              <a:rPr lang="nl-BE" dirty="0" smtClean="0"/>
              <a:t>- Kwaliteitszorg</a:t>
            </a:r>
          </a:p>
          <a:p>
            <a:r>
              <a:rPr lang="nl-BE" dirty="0" smtClean="0">
                <a:hlinkClick r:id="rId4"/>
              </a:rPr>
              <a:t>valerie.smet@hogent.be</a:t>
            </a:r>
            <a:r>
              <a:rPr lang="nl-BE" dirty="0" smtClean="0"/>
              <a:t> </a:t>
            </a:r>
          </a:p>
          <a:p>
            <a:r>
              <a:rPr lang="nl-BE" dirty="0" smtClean="0"/>
              <a:t>- Communicatie en Artistieke projecten</a:t>
            </a:r>
          </a:p>
          <a:p>
            <a:r>
              <a:rPr lang="nl-BE" dirty="0" smtClean="0">
                <a:hlinkClick r:id="rId5"/>
              </a:rPr>
              <a:t>leo.verlinden@hogent.be</a:t>
            </a:r>
            <a:r>
              <a:rPr lang="nl-BE" dirty="0" smtClean="0"/>
              <a:t> / </a:t>
            </a:r>
            <a:r>
              <a:rPr lang="nl-BE" dirty="0" smtClean="0">
                <a:hlinkClick r:id="rId6"/>
              </a:rPr>
              <a:t>kristof.ellertz@hogent.be</a:t>
            </a:r>
            <a:r>
              <a:rPr lang="nl-BE" dirty="0" smtClean="0"/>
              <a:t> </a:t>
            </a:r>
          </a:p>
        </p:txBody>
      </p:sp>
      <p:sp>
        <p:nvSpPr>
          <p:cNvPr id="5" name="Tijdelijke aanduiding voor datum 4"/>
          <p:cNvSpPr>
            <a:spLocks noGrp="1"/>
          </p:cNvSpPr>
          <p:nvPr>
            <p:ph type="dt" sz="half" idx="10"/>
          </p:nvPr>
        </p:nvSpPr>
        <p:spPr/>
        <p:txBody>
          <a:bodyPr/>
          <a:lstStyle/>
          <a:p>
            <a:r>
              <a:rPr lang="nl-BE" smtClean="0"/>
              <a:t>01.01.1901</a:t>
            </a:r>
            <a:endParaRPr lang="nl-BE"/>
          </a:p>
        </p:txBody>
      </p:sp>
      <p:sp>
        <p:nvSpPr>
          <p:cNvPr id="6" name="Tijdelijke aanduiding voor voettekst 5"/>
          <p:cNvSpPr>
            <a:spLocks noGrp="1"/>
          </p:cNvSpPr>
          <p:nvPr>
            <p:ph type="ftr" sz="quarter" idx="11"/>
          </p:nvPr>
        </p:nvSpPr>
        <p:spPr/>
        <p:txBody>
          <a:bodyPr/>
          <a:lstStyle/>
          <a:p>
            <a:r>
              <a:rPr lang="nl-BE" smtClean="0"/>
              <a:t>Kies "Lint › Invoegen › Tekst › Koptekst en voettekst" om deze voettekst en de datum in te voegen.</a:t>
            </a:r>
            <a:endParaRPr lang="nl-BE"/>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3</a:t>
            </a:fld>
            <a:endParaRPr lang="nl-BE"/>
          </a:p>
        </p:txBody>
      </p:sp>
    </p:spTree>
    <p:extLst>
      <p:ext uri="{BB962C8B-B14F-4D97-AF65-F5344CB8AC3E}">
        <p14:creationId xmlns:p14="http://schemas.microsoft.com/office/powerpoint/2010/main" val="119629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a:t>
            </a:r>
            <a:endParaRPr lang="nl-BE" dirty="0"/>
          </a:p>
        </p:txBody>
      </p:sp>
      <p:sp>
        <p:nvSpPr>
          <p:cNvPr id="3" name="Tijdelijke aanduiding voor inhoud 2"/>
          <p:cNvSpPr>
            <a:spLocks noGrp="1"/>
          </p:cNvSpPr>
          <p:nvPr>
            <p:ph sz="half" idx="1"/>
          </p:nvPr>
        </p:nvSpPr>
        <p:spPr>
          <a:xfrm>
            <a:off x="385200" y="1643810"/>
            <a:ext cx="7643184" cy="4417200"/>
          </a:xfrm>
        </p:spPr>
        <p:txBody>
          <a:bodyPr/>
          <a:lstStyle/>
          <a:p>
            <a:r>
              <a:rPr lang="nl-BE" dirty="0" smtClean="0"/>
              <a:t>1. Trajectbegeleiding</a:t>
            </a:r>
          </a:p>
          <a:p>
            <a:r>
              <a:rPr lang="nl-BE" dirty="0" smtClean="0"/>
              <a:t>2. Studiebegeleiding</a:t>
            </a:r>
          </a:p>
          <a:p>
            <a:r>
              <a:rPr lang="nl-BE" dirty="0" smtClean="0"/>
              <a:t>3. </a:t>
            </a:r>
            <a:r>
              <a:rPr lang="nl-BE" dirty="0" err="1" smtClean="0"/>
              <a:t>Ombudsdienst</a:t>
            </a:r>
            <a:endParaRPr lang="nl-BE" dirty="0" smtClean="0"/>
          </a:p>
          <a:p>
            <a:r>
              <a:rPr lang="nl-BE" dirty="0" smtClean="0"/>
              <a:t>4. Cursusdienst</a:t>
            </a:r>
          </a:p>
          <a:p>
            <a:r>
              <a:rPr lang="nl-BE" dirty="0" smtClean="0"/>
              <a:t>5. Studentensecretariaat</a:t>
            </a:r>
          </a:p>
          <a:p>
            <a:r>
              <a:rPr lang="nl-BE" dirty="0" smtClean="0"/>
              <a:t>6. </a:t>
            </a:r>
            <a:r>
              <a:rPr lang="nl-BE" dirty="0" err="1" smtClean="0"/>
              <a:t>Ibamaflex</a:t>
            </a:r>
            <a:endParaRPr lang="nl-BE" dirty="0" smtClean="0"/>
          </a:p>
          <a:p>
            <a:r>
              <a:rPr lang="nl-BE" dirty="0" smtClean="0"/>
              <a:t>7. </a:t>
            </a:r>
            <a:r>
              <a:rPr lang="nl-BE" dirty="0" err="1" smtClean="0"/>
              <a:t>Chamilo</a:t>
            </a:r>
            <a:endParaRPr lang="nl-BE" dirty="0" smtClean="0"/>
          </a:p>
          <a:p>
            <a:r>
              <a:rPr lang="nl-BE" dirty="0" smtClean="0"/>
              <a:t>8. Website</a:t>
            </a:r>
          </a:p>
          <a:p>
            <a:r>
              <a:rPr lang="nl-BE" dirty="0"/>
              <a:t>9</a:t>
            </a:r>
            <a:r>
              <a:rPr lang="nl-BE" dirty="0" smtClean="0"/>
              <a:t>. </a:t>
            </a:r>
            <a:r>
              <a:rPr lang="nl-BE" dirty="0" err="1" smtClean="0"/>
              <a:t>Hogent</a:t>
            </a:r>
            <a:r>
              <a:rPr lang="nl-BE" dirty="0" smtClean="0"/>
              <a:t> e-mail</a:t>
            </a:r>
          </a:p>
          <a:p>
            <a:r>
              <a:rPr lang="nl-BE" dirty="0" smtClean="0"/>
              <a:t>10. Draadloos netwerk</a:t>
            </a:r>
            <a:endParaRPr lang="nl-BE" dirty="0"/>
          </a:p>
        </p:txBody>
      </p:sp>
      <p:sp>
        <p:nvSpPr>
          <p:cNvPr id="6" name="Tijdelijke aanduiding voor voettekst 5"/>
          <p:cNvSpPr>
            <a:spLocks noGrp="1"/>
          </p:cNvSpPr>
          <p:nvPr>
            <p:ph type="ftr" sz="quarter" idx="11"/>
          </p:nvPr>
        </p:nvSpPr>
        <p:spPr/>
        <p:txBody>
          <a:bodyPr/>
          <a:lstStyle/>
          <a:p>
            <a:r>
              <a:rPr lang="nl-BE" dirty="0" smtClean="0"/>
              <a:t>Infosessie onthaalweek 2014-2015</a:t>
            </a:r>
            <a:endParaRPr lang="nl-BE" dirty="0"/>
          </a:p>
        </p:txBody>
      </p:sp>
      <p:sp>
        <p:nvSpPr>
          <p:cNvPr id="7" name="Tijdelijke aanduiding voor dianummer 6"/>
          <p:cNvSpPr>
            <a:spLocks noGrp="1"/>
          </p:cNvSpPr>
          <p:nvPr>
            <p:ph type="sldNum" sz="quarter" idx="12"/>
          </p:nvPr>
        </p:nvSpPr>
        <p:spPr/>
        <p:txBody>
          <a:bodyPr/>
          <a:lstStyle/>
          <a:p>
            <a:fld id="{E0A7D6A5-2032-4D62-B2BB-7C25B87AACF2}" type="slidenum">
              <a:rPr lang="nl-BE" smtClean="0"/>
              <a:t>4</a:t>
            </a:fld>
            <a:endParaRPr lang="nl-BE"/>
          </a:p>
        </p:txBody>
      </p:sp>
    </p:spTree>
    <p:extLst>
      <p:ext uri="{BB962C8B-B14F-4D97-AF65-F5344CB8AC3E}">
        <p14:creationId xmlns:p14="http://schemas.microsoft.com/office/powerpoint/2010/main" val="10704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511175" y="928688"/>
            <a:ext cx="6929438" cy="1143000"/>
          </a:xfrm>
        </p:spPr>
        <p:txBody>
          <a:bodyPr/>
          <a:lstStyle/>
          <a:p>
            <a:pPr algn="ctr" eaLnBrk="1" hangingPunct="1"/>
            <a:r>
              <a:rPr lang="nl-BE" altLang="nl-BE" sz="4000" smtClean="0"/>
              <a:t>Studiebegeleiding vs. Trajectbegeleiding</a:t>
            </a:r>
          </a:p>
        </p:txBody>
      </p:sp>
      <p:sp>
        <p:nvSpPr>
          <p:cNvPr id="8195" name="Tijdelijke aanduiding voor inhoud 4"/>
          <p:cNvSpPr>
            <a:spLocks noGrp="1"/>
          </p:cNvSpPr>
          <p:nvPr>
            <p:ph idx="1"/>
          </p:nvPr>
        </p:nvSpPr>
        <p:spPr>
          <a:xfrm>
            <a:off x="539750" y="2349500"/>
            <a:ext cx="7632650" cy="3632200"/>
          </a:xfrm>
        </p:spPr>
        <p:txBody>
          <a:bodyPr/>
          <a:lstStyle/>
          <a:p>
            <a:pPr eaLnBrk="1" hangingPunct="1">
              <a:buFontTx/>
              <a:buNone/>
            </a:pPr>
            <a:endParaRPr lang="nl-BE" altLang="nl-BE" sz="2400" dirty="0" smtClean="0"/>
          </a:p>
          <a:p>
            <a:pPr>
              <a:buFont typeface="Wingdings" panose="05000000000000000000" pitchFamily="2" charset="2"/>
              <a:buChar char="q"/>
            </a:pPr>
            <a:r>
              <a:rPr lang="nl-BE" altLang="nl-BE" sz="2400" u="sng" dirty="0" smtClean="0"/>
              <a:t>Annelies Vlaemin</a:t>
            </a:r>
            <a:r>
              <a:rPr lang="nl-BE" altLang="nl-BE" sz="2400" dirty="0" smtClean="0"/>
              <a:t>ck: Beeldende Kunsten &amp; Landschaps-en tuinarchitectuur</a:t>
            </a:r>
          </a:p>
          <a:p>
            <a:pPr>
              <a:buFont typeface="Wingdings" panose="05000000000000000000" pitchFamily="2" charset="2"/>
              <a:buChar char="q"/>
            </a:pPr>
            <a:r>
              <a:rPr lang="nl-BE" altLang="nl-BE" sz="2400" u="sng" dirty="0" smtClean="0"/>
              <a:t>Karen Van Petegem</a:t>
            </a:r>
            <a:r>
              <a:rPr lang="nl-BE" altLang="nl-BE" sz="2400" dirty="0" smtClean="0"/>
              <a:t>: Muziek &amp; SLO</a:t>
            </a:r>
          </a:p>
          <a:p>
            <a:pPr>
              <a:buFont typeface="Wingdings" panose="05000000000000000000" pitchFamily="2" charset="2"/>
              <a:buChar char="q"/>
            </a:pPr>
            <a:r>
              <a:rPr lang="nl-BE" altLang="nl-BE" sz="2400" u="sng" dirty="0" smtClean="0"/>
              <a:t>Femke Neels</a:t>
            </a:r>
            <a:r>
              <a:rPr lang="nl-BE" altLang="nl-BE" sz="2400" dirty="0" smtClean="0"/>
              <a:t>: Audiovisuele Kunsten en Interieurvormgeving</a:t>
            </a:r>
          </a:p>
          <a:p>
            <a:pPr>
              <a:buFont typeface="Wingdings" panose="05000000000000000000" pitchFamily="2" charset="2"/>
              <a:buChar char="q"/>
            </a:pPr>
            <a:r>
              <a:rPr lang="nl-BE" altLang="nl-BE" sz="2400" u="sng" dirty="0" smtClean="0"/>
              <a:t>Pascal Desimpelaere</a:t>
            </a:r>
            <a:r>
              <a:rPr lang="nl-BE" altLang="nl-BE" sz="2400" dirty="0" smtClean="0"/>
              <a:t>: Drama</a:t>
            </a:r>
          </a:p>
        </p:txBody>
      </p:sp>
      <p:sp>
        <p:nvSpPr>
          <p:cNvPr id="8196" name="Tijdelijke aanduiding voor dianumm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79A957-93C1-4957-AAD3-0DFEEBAE3FE3}" type="slidenum">
              <a:rPr lang="nl-NL" altLang="nl-BE" smtClean="0"/>
              <a:pPr eaLnBrk="1" hangingPunct="1"/>
              <a:t>5</a:t>
            </a:fld>
            <a:endParaRPr lang="nl-NL" altLang="nl-BE" smtClean="0"/>
          </a:p>
        </p:txBody>
      </p:sp>
    </p:spTree>
    <p:extLst>
      <p:ext uri="{BB962C8B-B14F-4D97-AF65-F5344CB8AC3E}">
        <p14:creationId xmlns:p14="http://schemas.microsoft.com/office/powerpoint/2010/main" val="739407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3"/>
          <p:cNvSpPr>
            <a:spLocks noGrp="1"/>
          </p:cNvSpPr>
          <p:nvPr>
            <p:ph type="title"/>
          </p:nvPr>
        </p:nvSpPr>
        <p:spPr>
          <a:xfrm>
            <a:off x="468313" y="765175"/>
            <a:ext cx="6929437" cy="1143000"/>
          </a:xfrm>
        </p:spPr>
        <p:txBody>
          <a:bodyPr/>
          <a:lstStyle/>
          <a:p>
            <a:pPr algn="ctr" eaLnBrk="1" hangingPunct="1"/>
            <a:r>
              <a:rPr lang="nl-BE" altLang="nl-BE" sz="4000" dirty="0" smtClean="0"/>
              <a:t>1. Trajectbegeleiding</a:t>
            </a:r>
          </a:p>
        </p:txBody>
      </p:sp>
      <p:sp>
        <p:nvSpPr>
          <p:cNvPr id="9219" name="Tijdelijke aanduiding voor inhoud 4"/>
          <p:cNvSpPr>
            <a:spLocks noGrp="1"/>
          </p:cNvSpPr>
          <p:nvPr>
            <p:ph idx="1"/>
          </p:nvPr>
        </p:nvSpPr>
        <p:spPr>
          <a:xfrm>
            <a:off x="468313" y="1916113"/>
            <a:ext cx="7704087" cy="3983037"/>
          </a:xfrm>
        </p:spPr>
        <p:txBody>
          <a:bodyPr>
            <a:normAutofit/>
          </a:bodyPr>
          <a:lstStyle/>
          <a:p>
            <a:pPr eaLnBrk="1" hangingPunct="1"/>
            <a:r>
              <a:rPr lang="nl-BE" altLang="nl-BE" sz="2400" dirty="0" smtClean="0"/>
              <a:t>Ondersteuning en begeleiding op vlak van curriculum: </a:t>
            </a:r>
            <a:r>
              <a:rPr lang="nl-BE" altLang="nl-BE" sz="2400" dirty="0" err="1" smtClean="0"/>
              <a:t>vb</a:t>
            </a:r>
            <a:r>
              <a:rPr lang="nl-BE" altLang="nl-BE" sz="2400" dirty="0" smtClean="0"/>
              <a:t>….</a:t>
            </a:r>
          </a:p>
          <a:p>
            <a:pPr eaLnBrk="1" hangingPunct="1"/>
            <a:r>
              <a:rPr lang="nl-BE" altLang="nl-BE" sz="2400" dirty="0" smtClean="0"/>
              <a:t>Vrijstellingen / EVK</a:t>
            </a:r>
          </a:p>
          <a:p>
            <a:pPr eaLnBrk="1" hangingPunct="1"/>
            <a:r>
              <a:rPr lang="nl-BE" altLang="nl-BE" sz="2400" dirty="0" smtClean="0"/>
              <a:t>GIT-studenten (geïndividualiseerd traject)</a:t>
            </a:r>
          </a:p>
          <a:p>
            <a:pPr eaLnBrk="1" hangingPunct="1"/>
            <a:r>
              <a:rPr lang="nl-BE" altLang="nl-BE" sz="2400" dirty="0" smtClean="0"/>
              <a:t>Volgtijdelijkheid</a:t>
            </a:r>
          </a:p>
          <a:p>
            <a:pPr eaLnBrk="1" hangingPunct="1"/>
            <a:r>
              <a:rPr lang="nl-BE" altLang="nl-BE" sz="2400" dirty="0"/>
              <a:t>C</a:t>
            </a:r>
            <a:r>
              <a:rPr lang="nl-BE" altLang="nl-BE" sz="2400" dirty="0" smtClean="0"/>
              <a:t>ombinatie bachelor en master</a:t>
            </a:r>
          </a:p>
          <a:p>
            <a:pPr eaLnBrk="1" hangingPunct="1"/>
            <a:r>
              <a:rPr lang="nl-BE" altLang="nl-BE" sz="2400" dirty="0" smtClean="0"/>
              <a:t>Wijzigingen curriculum: opgelet deadlines 15/11 &amp; 15/3</a:t>
            </a:r>
          </a:p>
          <a:p>
            <a:pPr eaLnBrk="1" hangingPunct="1"/>
            <a:r>
              <a:rPr lang="nl-BE" altLang="nl-BE" sz="2400" dirty="0" smtClean="0"/>
              <a:t>Aanvragen </a:t>
            </a:r>
            <a:r>
              <a:rPr lang="nl-BE" altLang="nl-BE" sz="2400" dirty="0" err="1" smtClean="0"/>
              <a:t>mbt</a:t>
            </a:r>
            <a:r>
              <a:rPr lang="nl-BE" altLang="nl-BE" sz="2400" dirty="0" smtClean="0"/>
              <a:t> studievoortgangsbewaking / leerkrediet</a:t>
            </a:r>
          </a:p>
          <a:p>
            <a:pPr eaLnBrk="1" hangingPunct="1"/>
            <a:r>
              <a:rPr lang="nl-BE" altLang="nl-BE" sz="2400" dirty="0" smtClean="0"/>
              <a:t>Aanvragen individuele onderwijs-en examenmaatregelen:</a:t>
            </a:r>
          </a:p>
          <a:p>
            <a:pPr lvl="1" eaLnBrk="1" hangingPunct="1"/>
            <a:r>
              <a:rPr lang="nl-BE" altLang="nl-BE" sz="2000" dirty="0" smtClean="0"/>
              <a:t>Medische redenen / Functiebeperkingen</a:t>
            </a:r>
          </a:p>
          <a:p>
            <a:pPr lvl="1" eaLnBrk="1" hangingPunct="1"/>
            <a:r>
              <a:rPr lang="nl-BE" altLang="nl-BE" sz="2000" dirty="0" smtClean="0"/>
              <a:t>Topsport / Kunstbeoefening / Mandaat / Ondernemerschap (speciaal statuut)</a:t>
            </a:r>
          </a:p>
          <a:p>
            <a:pPr eaLnBrk="1" hangingPunct="1"/>
            <a:endParaRPr lang="nl-BE" altLang="nl-BE" sz="2400" dirty="0" smtClean="0"/>
          </a:p>
        </p:txBody>
      </p:sp>
      <p:sp>
        <p:nvSpPr>
          <p:cNvPr id="9220" name="Tijdelijke aanduiding voor dianumm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889F17-3A14-4E70-AB82-F9C0A496AE82}" type="slidenum">
              <a:rPr lang="nl-NL" altLang="nl-BE" smtClean="0"/>
              <a:pPr eaLnBrk="1" hangingPunct="1"/>
              <a:t>6</a:t>
            </a:fld>
            <a:endParaRPr lang="nl-NL" altLang="nl-BE" smtClean="0"/>
          </a:p>
        </p:txBody>
      </p:sp>
    </p:spTree>
    <p:extLst>
      <p:ext uri="{BB962C8B-B14F-4D97-AF65-F5344CB8AC3E}">
        <p14:creationId xmlns:p14="http://schemas.microsoft.com/office/powerpoint/2010/main" val="3713294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p:txBody>
          <a:bodyPr/>
          <a:lstStyle/>
          <a:p>
            <a:fld id="{E0A7D6A5-2032-4D62-B2BB-7C25B87AACF2}" type="slidenum">
              <a:rPr lang="nl-BE" smtClean="0"/>
              <a:t>7</a:t>
            </a:fld>
            <a:endParaRPr lang="nl-BE"/>
          </a:p>
        </p:txBody>
      </p:sp>
      <p:graphicFrame>
        <p:nvGraphicFramePr>
          <p:cNvPr id="9" name="Tabel 8"/>
          <p:cNvGraphicFramePr>
            <a:graphicFrameLocks noGrp="1"/>
          </p:cNvGraphicFramePr>
          <p:nvPr>
            <p:extLst>
              <p:ext uri="{D42A27DB-BD31-4B8C-83A1-F6EECF244321}">
                <p14:modId xmlns:p14="http://schemas.microsoft.com/office/powerpoint/2010/main" val="2448698579"/>
              </p:ext>
            </p:extLst>
          </p:nvPr>
        </p:nvGraphicFramePr>
        <p:xfrm>
          <a:off x="395536" y="1196752"/>
          <a:ext cx="8301038" cy="3329940"/>
        </p:xfrm>
        <a:graphic>
          <a:graphicData uri="http://schemas.openxmlformats.org/drawingml/2006/table">
            <a:tbl>
              <a:tblPr firstRow="1" firstCol="1" bandRow="1"/>
              <a:tblGrid>
                <a:gridCol w="2074980"/>
                <a:gridCol w="2075539"/>
                <a:gridCol w="2074980"/>
                <a:gridCol w="2075539"/>
              </a:tblGrid>
              <a:tr h="169710">
                <a:tc>
                  <a:txBody>
                    <a:bodyPr/>
                    <a:lstStyle/>
                    <a:p>
                      <a:pPr algn="ctr">
                        <a:lnSpc>
                          <a:spcPct val="115000"/>
                        </a:lnSpc>
                        <a:spcAft>
                          <a:spcPts val="0"/>
                        </a:spcAft>
                      </a:pPr>
                      <a:r>
                        <a:rPr lang="nl-BE" sz="1000" b="1">
                          <a:solidFill>
                            <a:srgbClr val="FFFFFF"/>
                          </a:solidFill>
                          <a:effectLst/>
                          <a:latin typeface="Arial"/>
                          <a:ea typeface="Times New Roman"/>
                          <a:cs typeface="Times New Roman"/>
                        </a:rPr>
                        <a:t>Bachelor 1</a:t>
                      </a:r>
                      <a:endParaRPr lang="nl-BE" sz="1000">
                        <a:effectLst/>
                        <a:latin typeface="Calibri"/>
                        <a:ea typeface="Times New Roman"/>
                        <a:cs typeface="Times New Roman"/>
                      </a:endParaRPr>
                    </a:p>
                  </a:txBody>
                  <a:tcPr marL="60371" marR="603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nl-BE" sz="1000" b="1">
                          <a:solidFill>
                            <a:srgbClr val="FFFFFF"/>
                          </a:solidFill>
                          <a:effectLst/>
                          <a:latin typeface="Arial"/>
                          <a:ea typeface="Times New Roman"/>
                          <a:cs typeface="Times New Roman"/>
                        </a:rPr>
                        <a:t>Bachelor 2</a:t>
                      </a:r>
                      <a:endParaRPr lang="nl-BE" sz="1000">
                        <a:effectLst/>
                        <a:latin typeface="Calibri"/>
                        <a:ea typeface="Times New Roman"/>
                        <a:cs typeface="Times New Roman"/>
                      </a:endParaRPr>
                    </a:p>
                  </a:txBody>
                  <a:tcPr marL="60371" marR="603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nl-BE" sz="1000" b="1">
                          <a:solidFill>
                            <a:srgbClr val="FFFFFF"/>
                          </a:solidFill>
                          <a:effectLst/>
                          <a:latin typeface="Arial"/>
                          <a:ea typeface="Times New Roman"/>
                          <a:cs typeface="Times New Roman"/>
                        </a:rPr>
                        <a:t>Bachelor 3</a:t>
                      </a:r>
                      <a:endParaRPr lang="nl-BE" sz="1000">
                        <a:effectLst/>
                        <a:latin typeface="Calibri"/>
                        <a:ea typeface="Times New Roman"/>
                        <a:cs typeface="Times New Roman"/>
                      </a:endParaRPr>
                    </a:p>
                  </a:txBody>
                  <a:tcPr marL="60371" marR="603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nl-BE" sz="1000" b="1">
                          <a:solidFill>
                            <a:srgbClr val="FFFFFF"/>
                          </a:solidFill>
                          <a:effectLst/>
                          <a:latin typeface="Arial"/>
                          <a:ea typeface="Times New Roman"/>
                          <a:cs typeface="Times New Roman"/>
                        </a:rPr>
                        <a:t>Master</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509130">
                <a:tc>
                  <a:txBody>
                    <a:bodyPr/>
                    <a:lstStyle/>
                    <a:p>
                      <a:pPr>
                        <a:lnSpc>
                          <a:spcPct val="115000"/>
                        </a:lnSpc>
                        <a:spcAft>
                          <a:spcPts val="0"/>
                        </a:spcAft>
                      </a:pPr>
                      <a:r>
                        <a:rPr lang="nl-BE" sz="1000" b="1">
                          <a:solidFill>
                            <a:srgbClr val="808080"/>
                          </a:solidFill>
                          <a:effectLst/>
                          <a:latin typeface="Arial"/>
                          <a:ea typeface="Times New Roman"/>
                          <a:cs typeface="Times New Roman"/>
                        </a:rPr>
                        <a:t> </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000">
                          <a:solidFill>
                            <a:srgbClr val="808080"/>
                          </a:solidFill>
                          <a:effectLst/>
                          <a:latin typeface="Arial"/>
                          <a:ea typeface="Times New Roman"/>
                          <a:cs typeface="Times New Roman"/>
                        </a:rPr>
                        <a:t> </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000" b="1">
                          <a:effectLst/>
                          <a:latin typeface="Arial"/>
                          <a:ea typeface="Times New Roman"/>
                          <a:cs typeface="Times New Roman"/>
                        </a:rPr>
                        <a:t>Dramaproject III</a:t>
                      </a:r>
                      <a:endParaRPr lang="nl-BE" sz="1000">
                        <a:effectLst/>
                        <a:latin typeface="Calibri"/>
                        <a:ea typeface="Times New Roman"/>
                        <a:cs typeface="Times New Roman"/>
                      </a:endParaRPr>
                    </a:p>
                    <a:p>
                      <a:pPr>
                        <a:lnSpc>
                          <a:spcPct val="115000"/>
                        </a:lnSpc>
                        <a:spcAft>
                          <a:spcPts val="0"/>
                        </a:spcAft>
                      </a:pPr>
                      <a:r>
                        <a:rPr lang="nl-BE" sz="1000" b="1">
                          <a:effectLst/>
                          <a:latin typeface="Arial"/>
                          <a:ea typeface="Times New Roman"/>
                          <a:cs typeface="Times New Roman"/>
                        </a:rPr>
                        <a:t>Dossier</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000" b="1">
                          <a:effectLst/>
                          <a:latin typeface="Arial"/>
                          <a:ea typeface="Times New Roman"/>
                          <a:cs typeface="Times New Roman"/>
                        </a:rPr>
                        <a:t>Masterproef Deel 1</a:t>
                      </a:r>
                      <a:endParaRPr lang="nl-BE" sz="1000">
                        <a:effectLst/>
                        <a:latin typeface="Calibri"/>
                        <a:ea typeface="Times New Roman"/>
                        <a:cs typeface="Times New Roman"/>
                      </a:endParaRPr>
                    </a:p>
                    <a:p>
                      <a:pPr>
                        <a:lnSpc>
                          <a:spcPct val="115000"/>
                        </a:lnSpc>
                        <a:spcAft>
                          <a:spcPts val="0"/>
                        </a:spcAft>
                      </a:pPr>
                      <a:r>
                        <a:rPr lang="nl-BE" sz="1000" b="1">
                          <a:effectLst/>
                          <a:latin typeface="Arial"/>
                          <a:ea typeface="Times New Roman"/>
                          <a:cs typeface="Times New Roman"/>
                        </a:rPr>
                        <a:t>Masterproef Deel 2</a:t>
                      </a:r>
                      <a:endParaRPr lang="nl-BE" sz="1000">
                        <a:effectLst/>
                        <a:latin typeface="Calibri"/>
                        <a:ea typeface="Times New Roman"/>
                        <a:cs typeface="Times New Roman"/>
                      </a:endParaRPr>
                    </a:p>
                    <a:p>
                      <a:pPr>
                        <a:lnSpc>
                          <a:spcPct val="115000"/>
                        </a:lnSpc>
                        <a:spcAft>
                          <a:spcPts val="0"/>
                        </a:spcAft>
                      </a:pPr>
                      <a:r>
                        <a:rPr lang="nl-BE" sz="1000" b="1">
                          <a:effectLst/>
                          <a:latin typeface="Arial"/>
                          <a:ea typeface="Times New Roman"/>
                          <a:cs typeface="Times New Roman"/>
                        </a:rPr>
                        <a:t>Kritische Reflectie Masterproef</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420">
                <a:tc>
                  <a:txBody>
                    <a:bodyPr/>
                    <a:lstStyle/>
                    <a:p>
                      <a:pPr>
                        <a:lnSpc>
                          <a:spcPct val="115000"/>
                        </a:lnSpc>
                        <a:spcAft>
                          <a:spcPts val="0"/>
                        </a:spcAft>
                      </a:pPr>
                      <a:r>
                        <a:rPr lang="en-US" sz="1000" b="1">
                          <a:effectLst/>
                          <a:latin typeface="Arial"/>
                          <a:ea typeface="Times New Roman"/>
                          <a:cs typeface="Times New Roman"/>
                        </a:rPr>
                        <a:t>Conditietraining &amp; Lichaamsbeheersing 1</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effectLst/>
                          <a:latin typeface="Arial"/>
                          <a:ea typeface="Times New Roman"/>
                          <a:cs typeface="Times New Roman"/>
                        </a:rPr>
                        <a:t>Conditietraining &amp; Lichaamsbeheersing 2</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effectLst/>
                          <a:latin typeface="Arial"/>
                          <a:ea typeface="Times New Roman"/>
                          <a:cs typeface="Times New Roman"/>
                        </a:rPr>
                        <a:t> </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nSpc>
                          <a:spcPct val="115000"/>
                        </a:lnSpc>
                        <a:spcAft>
                          <a:spcPts val="0"/>
                        </a:spcAft>
                      </a:pPr>
                      <a:r>
                        <a:rPr lang="nl-BE" sz="1000">
                          <a:solidFill>
                            <a:srgbClr val="808080"/>
                          </a:solidFill>
                          <a:effectLst/>
                          <a:latin typeface="Arial"/>
                          <a:ea typeface="Times New Roman"/>
                          <a:cs typeface="Times New Roman"/>
                        </a:rPr>
                        <a:t>Masterclass</a:t>
                      </a:r>
                      <a:endParaRPr lang="nl-BE" sz="1000">
                        <a:effectLst/>
                        <a:latin typeface="Calibri"/>
                        <a:ea typeface="Times New Roman"/>
                        <a:cs typeface="Times New Roman"/>
                      </a:endParaRPr>
                    </a:p>
                    <a:p>
                      <a:pPr>
                        <a:lnSpc>
                          <a:spcPct val="115000"/>
                        </a:lnSpc>
                        <a:spcAft>
                          <a:spcPts val="0"/>
                        </a:spcAft>
                      </a:pPr>
                      <a:r>
                        <a:rPr lang="nl-BE" sz="1000">
                          <a:solidFill>
                            <a:srgbClr val="808080"/>
                          </a:solidFill>
                          <a:effectLst/>
                          <a:latin typeface="Arial"/>
                          <a:ea typeface="Times New Roman"/>
                          <a:cs typeface="Times New Roman"/>
                        </a:rPr>
                        <a:t>Kunst in het Werkveld</a:t>
                      </a:r>
                      <a:endParaRPr lang="nl-BE" sz="1000">
                        <a:effectLst/>
                        <a:latin typeface="Calibri"/>
                        <a:ea typeface="Times New Roman"/>
                        <a:cs typeface="Times New Roman"/>
                      </a:endParaRPr>
                    </a:p>
                    <a:p>
                      <a:pPr>
                        <a:lnSpc>
                          <a:spcPct val="115000"/>
                        </a:lnSpc>
                        <a:spcAft>
                          <a:spcPts val="0"/>
                        </a:spcAft>
                      </a:pPr>
                      <a:r>
                        <a:rPr lang="nl-BE" sz="1000">
                          <a:solidFill>
                            <a:srgbClr val="808080"/>
                          </a:solidFill>
                          <a:effectLst/>
                          <a:latin typeface="Arial"/>
                          <a:ea typeface="Times New Roman"/>
                          <a:cs typeface="Times New Roman"/>
                        </a:rPr>
                        <a:t>Theoretische Seminaries</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710">
                <a:tc>
                  <a:txBody>
                    <a:bodyPr/>
                    <a:lstStyle/>
                    <a:p>
                      <a:pPr>
                        <a:lnSpc>
                          <a:spcPct val="115000"/>
                        </a:lnSpc>
                        <a:spcAft>
                          <a:spcPts val="0"/>
                        </a:spcAft>
                      </a:pPr>
                      <a:r>
                        <a:rPr lang="en-US" sz="1000" b="1">
                          <a:effectLst/>
                          <a:latin typeface="Arial"/>
                          <a:ea typeface="Times New Roman"/>
                          <a:cs typeface="Times New Roman"/>
                        </a:rPr>
                        <a:t>Dans &amp; Lichaamstaal 1</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effectLst/>
                          <a:latin typeface="Arial"/>
                          <a:ea typeface="Times New Roman"/>
                          <a:cs typeface="Times New Roman"/>
                        </a:rPr>
                        <a:t>Dans &amp; Lichaamstaal 2</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A6A6A6"/>
                          </a:solidFill>
                          <a:effectLst/>
                          <a:latin typeface="Arial"/>
                          <a:ea typeface="Times New Roman"/>
                          <a:cs typeface="Times New Roman"/>
                        </a:rPr>
                        <a:t> </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BE"/>
                    </a:p>
                  </a:txBody>
                  <a:tcPr/>
                </a:tc>
              </a:tr>
              <a:tr h="169710">
                <a:tc>
                  <a:txBody>
                    <a:bodyPr/>
                    <a:lstStyle/>
                    <a:p>
                      <a:pPr>
                        <a:lnSpc>
                          <a:spcPct val="115000"/>
                        </a:lnSpc>
                        <a:spcAft>
                          <a:spcPts val="0"/>
                        </a:spcAft>
                      </a:pPr>
                      <a:r>
                        <a:rPr lang="en-US" sz="1000">
                          <a:solidFill>
                            <a:srgbClr val="808080"/>
                          </a:solidFill>
                          <a:effectLst/>
                          <a:latin typeface="Arial"/>
                          <a:ea typeface="Times New Roman"/>
                          <a:cs typeface="Times New Roman"/>
                        </a:rPr>
                        <a:t>Theatergeschiedenis 1</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808080"/>
                          </a:solidFill>
                          <a:effectLst/>
                          <a:latin typeface="Arial"/>
                          <a:ea typeface="Times New Roman"/>
                          <a:cs typeface="Times New Roman"/>
                        </a:rPr>
                        <a:t>Theatergeschiedenis 2</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808080"/>
                          </a:solidFill>
                          <a:effectLst/>
                          <a:latin typeface="Arial"/>
                          <a:ea typeface="Times New Roman"/>
                          <a:cs typeface="Times New Roman"/>
                        </a:rPr>
                        <a:t>Theater &amp; Maatschappij</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BE"/>
                    </a:p>
                  </a:txBody>
                  <a:tcPr/>
                </a:tc>
              </a:tr>
              <a:tr h="169710">
                <a:tc>
                  <a:txBody>
                    <a:bodyPr/>
                    <a:lstStyle/>
                    <a:p>
                      <a:pPr>
                        <a:lnSpc>
                          <a:spcPct val="115000"/>
                        </a:lnSpc>
                        <a:spcAft>
                          <a:spcPts val="0"/>
                        </a:spcAft>
                      </a:pPr>
                      <a:r>
                        <a:rPr lang="en-US" sz="1000" b="1">
                          <a:effectLst/>
                          <a:latin typeface="Arial"/>
                          <a:ea typeface="Times New Roman"/>
                          <a:cs typeface="Times New Roman"/>
                        </a:rPr>
                        <a:t>Stemtraining 1</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effectLst/>
                          <a:latin typeface="Arial"/>
                          <a:ea typeface="Times New Roman"/>
                          <a:cs typeface="Times New Roman"/>
                        </a:rPr>
                        <a:t>Stemtraining 2</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effectLst/>
                          <a:latin typeface="Arial"/>
                          <a:ea typeface="Times New Roman"/>
                          <a:cs typeface="Times New Roman"/>
                        </a:rPr>
                        <a:t> </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BE"/>
                    </a:p>
                  </a:txBody>
                  <a:tcPr/>
                </a:tc>
              </a:tr>
              <a:tr h="169710">
                <a:tc>
                  <a:txBody>
                    <a:bodyPr/>
                    <a:lstStyle/>
                    <a:p>
                      <a:pPr>
                        <a:lnSpc>
                          <a:spcPct val="115000"/>
                        </a:lnSpc>
                        <a:spcAft>
                          <a:spcPts val="0"/>
                        </a:spcAft>
                      </a:pPr>
                      <a:r>
                        <a:rPr lang="en-US" sz="1000" b="1">
                          <a:effectLst/>
                          <a:latin typeface="Arial"/>
                          <a:ea typeface="Times New Roman"/>
                          <a:cs typeface="Times New Roman"/>
                        </a:rPr>
                        <a:t>Spreetktraining 1</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effectLst/>
                          <a:latin typeface="Arial"/>
                          <a:ea typeface="Times New Roman"/>
                          <a:cs typeface="Times New Roman"/>
                        </a:rPr>
                        <a:t>Spreektraining 2</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effectLst/>
                          <a:latin typeface="Arial"/>
                          <a:ea typeface="Times New Roman"/>
                          <a:cs typeface="Times New Roman"/>
                        </a:rPr>
                        <a:t> </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BE"/>
                    </a:p>
                  </a:txBody>
                  <a:tcPr/>
                </a:tc>
              </a:tr>
              <a:tr h="169710">
                <a:tc>
                  <a:txBody>
                    <a:bodyPr/>
                    <a:lstStyle/>
                    <a:p>
                      <a:pPr>
                        <a:lnSpc>
                          <a:spcPct val="115000"/>
                        </a:lnSpc>
                        <a:spcAft>
                          <a:spcPts val="0"/>
                        </a:spcAft>
                      </a:pPr>
                      <a:r>
                        <a:rPr lang="en-US" sz="1000" b="1">
                          <a:effectLst/>
                          <a:latin typeface="Arial"/>
                          <a:ea typeface="Times New Roman"/>
                          <a:cs typeface="Times New Roman"/>
                        </a:rPr>
                        <a:t>Creatief Schrijven 1</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effectLst/>
                          <a:latin typeface="Arial"/>
                          <a:ea typeface="Times New Roman"/>
                          <a:cs typeface="Times New Roman"/>
                        </a:rPr>
                        <a:t>Creatief schrijven 2</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effectLst/>
                          <a:latin typeface="Arial"/>
                          <a:ea typeface="Times New Roman"/>
                          <a:cs typeface="Times New Roman"/>
                        </a:rPr>
                        <a:t> </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BE"/>
                    </a:p>
                  </a:txBody>
                  <a:tcPr/>
                </a:tc>
              </a:tr>
              <a:tr h="509130">
                <a:tc>
                  <a:txBody>
                    <a:bodyPr/>
                    <a:lstStyle/>
                    <a:p>
                      <a:pPr>
                        <a:lnSpc>
                          <a:spcPct val="115000"/>
                        </a:lnSpc>
                        <a:spcAft>
                          <a:spcPts val="0"/>
                        </a:spcAft>
                      </a:pPr>
                      <a:r>
                        <a:rPr lang="nl-BE" sz="1000">
                          <a:solidFill>
                            <a:srgbClr val="808080"/>
                          </a:solidFill>
                          <a:effectLst/>
                          <a:latin typeface="Arial"/>
                          <a:ea typeface="Times New Roman"/>
                          <a:cs typeface="Times New Roman"/>
                        </a:rPr>
                        <a:t>Inleiding tekstanalyse proza &amp; poezie</a:t>
                      </a:r>
                      <a:endParaRPr lang="nl-BE" sz="1000">
                        <a:effectLst/>
                        <a:latin typeface="Calibri"/>
                        <a:ea typeface="Times New Roman"/>
                        <a:cs typeface="Times New Roman"/>
                      </a:endParaRPr>
                    </a:p>
                    <a:p>
                      <a:pPr>
                        <a:lnSpc>
                          <a:spcPct val="115000"/>
                        </a:lnSpc>
                        <a:spcAft>
                          <a:spcPts val="0"/>
                        </a:spcAft>
                      </a:pPr>
                      <a:r>
                        <a:rPr lang="nl-BE" sz="1000">
                          <a:solidFill>
                            <a:srgbClr val="808080"/>
                          </a:solidFill>
                          <a:effectLst/>
                          <a:latin typeface="Arial"/>
                          <a:ea typeface="Times New Roman"/>
                          <a:cs typeface="Times New Roman"/>
                        </a:rPr>
                        <a:t>Inleiding tekstanalyse drama</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808080"/>
                          </a:solidFill>
                          <a:effectLst/>
                          <a:latin typeface="Arial"/>
                          <a:ea typeface="Times New Roman"/>
                          <a:cs typeface="Times New Roman"/>
                        </a:rPr>
                        <a:t>Literatuur 1</a:t>
                      </a:r>
                      <a:endParaRPr lang="nl-BE" sz="1000">
                        <a:effectLst/>
                        <a:latin typeface="Calibri"/>
                        <a:ea typeface="Times New Roman"/>
                        <a:cs typeface="Times New Roman"/>
                      </a:endParaRPr>
                    </a:p>
                    <a:p>
                      <a:pPr>
                        <a:lnSpc>
                          <a:spcPct val="115000"/>
                        </a:lnSpc>
                        <a:spcAft>
                          <a:spcPts val="0"/>
                        </a:spcAft>
                      </a:pPr>
                      <a:r>
                        <a:rPr lang="en-US" sz="1000">
                          <a:solidFill>
                            <a:srgbClr val="808080"/>
                          </a:solidFill>
                          <a:effectLst/>
                          <a:latin typeface="Arial"/>
                          <a:ea typeface="Times New Roman"/>
                          <a:cs typeface="Times New Roman"/>
                        </a:rPr>
                        <a:t>Literatuur 2</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effectLst/>
                          <a:latin typeface="Arial"/>
                          <a:ea typeface="Times New Roman"/>
                          <a:cs typeface="Times New Roman"/>
                        </a:rPr>
                        <a:t> </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BE"/>
                    </a:p>
                  </a:txBody>
                  <a:tcPr/>
                </a:tc>
              </a:tr>
              <a:tr h="678840">
                <a:tc>
                  <a:txBody>
                    <a:bodyPr/>
                    <a:lstStyle/>
                    <a:p>
                      <a:pPr>
                        <a:lnSpc>
                          <a:spcPct val="115000"/>
                        </a:lnSpc>
                        <a:spcAft>
                          <a:spcPts val="0"/>
                        </a:spcAft>
                      </a:pPr>
                      <a:r>
                        <a:rPr lang="nl-BE" sz="1000">
                          <a:solidFill>
                            <a:srgbClr val="808080"/>
                          </a:solidFill>
                          <a:effectLst/>
                          <a:latin typeface="Arial"/>
                          <a:ea typeface="Times New Roman"/>
                          <a:cs typeface="Times New Roman"/>
                        </a:rPr>
                        <a:t>Inleiding tekstanalyse proza &amp; poezie</a:t>
                      </a:r>
                      <a:endParaRPr lang="nl-BE" sz="1000">
                        <a:effectLst/>
                        <a:latin typeface="Calibri"/>
                        <a:ea typeface="Times New Roman"/>
                        <a:cs typeface="Times New Roman"/>
                      </a:endParaRPr>
                    </a:p>
                    <a:p>
                      <a:pPr>
                        <a:lnSpc>
                          <a:spcPct val="115000"/>
                        </a:lnSpc>
                        <a:spcAft>
                          <a:spcPts val="0"/>
                        </a:spcAft>
                      </a:pPr>
                      <a:r>
                        <a:rPr lang="nl-BE" sz="1000">
                          <a:solidFill>
                            <a:srgbClr val="808080"/>
                          </a:solidFill>
                          <a:effectLst/>
                          <a:latin typeface="Arial"/>
                          <a:ea typeface="Times New Roman"/>
                          <a:cs typeface="Times New Roman"/>
                        </a:rPr>
                        <a:t>Inleiding tekstanalyse drama</a:t>
                      </a:r>
                      <a:endParaRPr lang="nl-BE" sz="1000">
                        <a:effectLst/>
                        <a:latin typeface="Calibri"/>
                        <a:ea typeface="Times New Roman"/>
                        <a:cs typeface="Times New Roman"/>
                      </a:endParaRPr>
                    </a:p>
                    <a:p>
                      <a:pPr>
                        <a:lnSpc>
                          <a:spcPct val="115000"/>
                        </a:lnSpc>
                        <a:spcAft>
                          <a:spcPts val="0"/>
                        </a:spcAft>
                      </a:pPr>
                      <a:r>
                        <a:rPr lang="en-US" sz="1000">
                          <a:solidFill>
                            <a:srgbClr val="808080"/>
                          </a:solidFill>
                          <a:effectLst/>
                          <a:latin typeface="Arial"/>
                          <a:ea typeface="Times New Roman"/>
                          <a:cs typeface="Times New Roman"/>
                        </a:rPr>
                        <a:t>Onderzoek &amp; Theater</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808080"/>
                          </a:solidFill>
                          <a:effectLst/>
                          <a:latin typeface="Arial"/>
                          <a:ea typeface="Times New Roman"/>
                          <a:cs typeface="Times New Roman"/>
                        </a:rPr>
                        <a:t>Voorstellingsanalyse</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808080"/>
                          </a:solidFill>
                          <a:effectLst/>
                          <a:latin typeface="Arial"/>
                          <a:ea typeface="Times New Roman"/>
                          <a:cs typeface="Times New Roman"/>
                        </a:rPr>
                        <a:t>Productie Dramaturgie</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BE"/>
                    </a:p>
                  </a:txBody>
                  <a:tcPr/>
                </a:tc>
              </a:tr>
              <a:tr h="169710">
                <a:tc>
                  <a:txBody>
                    <a:bodyPr/>
                    <a:lstStyle/>
                    <a:p>
                      <a:pPr>
                        <a:lnSpc>
                          <a:spcPct val="115000"/>
                        </a:lnSpc>
                        <a:spcAft>
                          <a:spcPts val="0"/>
                        </a:spcAft>
                      </a:pPr>
                      <a:r>
                        <a:rPr lang="en-US" sz="1000" b="1">
                          <a:effectLst/>
                          <a:latin typeface="Arial"/>
                          <a:ea typeface="Times New Roman"/>
                          <a:cs typeface="Times New Roman"/>
                        </a:rPr>
                        <a:t>Onderzoek en reflectie 1</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effectLst/>
                          <a:latin typeface="Arial"/>
                          <a:ea typeface="Times New Roman"/>
                          <a:cs typeface="Times New Roman"/>
                        </a:rPr>
                        <a:t>Onderzoek en reflectie 2</a:t>
                      </a:r>
                      <a:endParaRPr lang="nl-BE" sz="100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dirty="0">
                          <a:effectLst/>
                          <a:latin typeface="Arial"/>
                          <a:ea typeface="Times New Roman"/>
                          <a:cs typeface="Times New Roman"/>
                        </a:rPr>
                        <a:t> </a:t>
                      </a:r>
                      <a:endParaRPr lang="nl-BE" sz="1000" dirty="0">
                        <a:effectLst/>
                        <a:latin typeface="Calibri"/>
                        <a:ea typeface="Times New Roman"/>
                        <a:cs typeface="Times New Roman"/>
                      </a:endParaRPr>
                    </a:p>
                  </a:txBody>
                  <a:tcPr marL="60371" marR="6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BE"/>
                    </a:p>
                  </a:txBody>
                  <a:tcPr/>
                </a:tc>
              </a:tr>
            </a:tbl>
          </a:graphicData>
        </a:graphic>
      </p:graphicFrame>
    </p:spTree>
    <p:extLst>
      <p:ext uri="{BB962C8B-B14F-4D97-AF65-F5344CB8AC3E}">
        <p14:creationId xmlns:p14="http://schemas.microsoft.com/office/powerpoint/2010/main" val="237421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jdelijke aanduiding voor inhoud 2"/>
          <p:cNvSpPr>
            <a:spLocks noGrp="1"/>
          </p:cNvSpPr>
          <p:nvPr>
            <p:ph idx="1"/>
          </p:nvPr>
        </p:nvSpPr>
        <p:spPr>
          <a:xfrm>
            <a:off x="539750" y="980728"/>
            <a:ext cx="6929438" cy="3608735"/>
          </a:xfrm>
        </p:spPr>
        <p:txBody>
          <a:bodyPr>
            <a:normAutofit/>
          </a:bodyPr>
          <a:lstStyle/>
          <a:p>
            <a:r>
              <a:rPr lang="nl-BE" altLang="nl-BE" sz="2800" dirty="0" smtClean="0"/>
              <a:t>Studievoortgangsbewaking:</a:t>
            </a:r>
          </a:p>
          <a:p>
            <a:pPr lvl="1"/>
            <a:r>
              <a:rPr lang="nl-BE" altLang="nl-BE" sz="2800" dirty="0" smtClean="0"/>
              <a:t>Minder dan 50% van de studiepunten</a:t>
            </a:r>
          </a:p>
          <a:p>
            <a:pPr lvl="1"/>
            <a:r>
              <a:rPr lang="nl-BE" altLang="nl-BE" sz="2800" dirty="0" smtClean="0"/>
              <a:t>2x minder dan 50% van de studiepunten</a:t>
            </a:r>
          </a:p>
          <a:p>
            <a:pPr lvl="1"/>
            <a:r>
              <a:rPr lang="nl-BE" altLang="nl-BE" sz="2800" dirty="0" smtClean="0"/>
              <a:t>Minder dan 1/3</a:t>
            </a:r>
            <a:r>
              <a:rPr lang="nl-BE" altLang="nl-BE" sz="2800" baseline="30000" dirty="0" smtClean="0"/>
              <a:t>e</a:t>
            </a:r>
            <a:r>
              <a:rPr lang="nl-BE" altLang="nl-BE" sz="2800" dirty="0" smtClean="0"/>
              <a:t> van de studiepunten over 3 jaar.</a:t>
            </a:r>
          </a:p>
          <a:p>
            <a:pPr marL="72000" lvl="1" indent="0">
              <a:buNone/>
            </a:pPr>
            <a:endParaRPr lang="nl-BE" altLang="nl-BE" sz="2800" dirty="0"/>
          </a:p>
          <a:p>
            <a:pPr marL="72000" lvl="1" indent="0">
              <a:buNone/>
            </a:pPr>
            <a:r>
              <a:rPr lang="nl-BE" altLang="nl-BE" sz="2800" dirty="0" smtClean="0"/>
              <a:t>Leerkrediet:</a:t>
            </a:r>
          </a:p>
          <a:p>
            <a:r>
              <a:rPr lang="nl-BE" altLang="nl-BE" sz="2800" dirty="0" smtClean="0">
                <a:hlinkClick r:id="rId2"/>
              </a:rPr>
              <a:t>www.studentenportaal.be</a:t>
            </a:r>
            <a:endParaRPr lang="nl-BE" altLang="nl-BE" sz="2800" dirty="0" smtClean="0"/>
          </a:p>
          <a:p>
            <a:pPr>
              <a:buFontTx/>
              <a:buNone/>
            </a:pPr>
            <a:endParaRPr lang="nl-BE" altLang="nl-BE" dirty="0" smtClean="0"/>
          </a:p>
        </p:txBody>
      </p:sp>
      <p:sp>
        <p:nvSpPr>
          <p:cNvPr id="10244"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4FFE3F-C7C0-4D7D-8238-DB75DF556E75}" type="slidenum">
              <a:rPr lang="nl-NL" altLang="nl-BE" smtClean="0"/>
              <a:pPr eaLnBrk="1" hangingPunct="1"/>
              <a:t>8</a:t>
            </a:fld>
            <a:endParaRPr lang="nl-NL" altLang="nl-BE" smtClean="0"/>
          </a:p>
        </p:txBody>
      </p:sp>
    </p:spTree>
    <p:extLst>
      <p:ext uri="{BB962C8B-B14F-4D97-AF65-F5344CB8AC3E}">
        <p14:creationId xmlns:p14="http://schemas.microsoft.com/office/powerpoint/2010/main" val="1626255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511175" y="928688"/>
            <a:ext cx="6929438" cy="1143000"/>
          </a:xfrm>
        </p:spPr>
        <p:txBody>
          <a:bodyPr/>
          <a:lstStyle/>
          <a:p>
            <a:pPr algn="ctr"/>
            <a:r>
              <a:rPr lang="nl-BE" altLang="nl-BE" sz="4000" dirty="0" smtClean="0"/>
              <a:t>2. Studiebegeleiding</a:t>
            </a:r>
          </a:p>
        </p:txBody>
      </p:sp>
      <p:sp>
        <p:nvSpPr>
          <p:cNvPr id="12291" name="Tijdelijke aanduiding voor inhoud 2"/>
          <p:cNvSpPr>
            <a:spLocks noGrp="1"/>
          </p:cNvSpPr>
          <p:nvPr>
            <p:ph idx="1"/>
          </p:nvPr>
        </p:nvSpPr>
        <p:spPr>
          <a:xfrm>
            <a:off x="512763" y="1988840"/>
            <a:ext cx="6929437" cy="4130973"/>
          </a:xfrm>
        </p:spPr>
        <p:txBody>
          <a:bodyPr/>
          <a:lstStyle/>
          <a:p>
            <a:r>
              <a:rPr lang="nl-BE" altLang="nl-BE" sz="2400" dirty="0" smtClean="0"/>
              <a:t>Studiebegeleiding door docenten</a:t>
            </a:r>
          </a:p>
          <a:p>
            <a:endParaRPr lang="nl-BE" altLang="nl-BE" sz="2400" dirty="0" smtClean="0"/>
          </a:p>
          <a:p>
            <a:r>
              <a:rPr lang="nl-BE" altLang="nl-BE" sz="2400" dirty="0" smtClean="0"/>
              <a:t>Studiebegeleiders:</a:t>
            </a:r>
          </a:p>
          <a:p>
            <a:pPr lvl="1"/>
            <a:r>
              <a:rPr lang="nl-BE" altLang="nl-BE" sz="2400" dirty="0" smtClean="0"/>
              <a:t>Studiebegeleiding (individueel /groep)</a:t>
            </a:r>
          </a:p>
          <a:p>
            <a:pPr lvl="1"/>
            <a:r>
              <a:rPr lang="nl-BE" altLang="nl-BE" sz="2400" dirty="0" smtClean="0"/>
              <a:t>Studievaardigheden / methodiek / planning</a:t>
            </a:r>
          </a:p>
          <a:p>
            <a:pPr lvl="1"/>
            <a:r>
              <a:rPr lang="nl-BE" altLang="nl-BE" sz="2400" dirty="0" smtClean="0"/>
              <a:t>Psychosociale ondersteuning (ook faalangst, uitstelgedrag,…) / </a:t>
            </a:r>
            <a:r>
              <a:rPr lang="nl-BE" altLang="nl-BE" sz="2400" dirty="0" err="1" smtClean="0"/>
              <a:t>Psynet</a:t>
            </a:r>
            <a:endParaRPr lang="nl-BE" altLang="nl-BE" sz="2400" dirty="0" smtClean="0"/>
          </a:p>
          <a:p>
            <a:pPr lvl="1"/>
            <a:r>
              <a:rPr lang="nl-BE" altLang="nl-BE" sz="2400" dirty="0" smtClean="0"/>
              <a:t>Exitgesprek; Uitschrijven</a:t>
            </a:r>
          </a:p>
        </p:txBody>
      </p:sp>
      <p:sp>
        <p:nvSpPr>
          <p:cNvPr id="12292"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28B491-3676-43D5-8540-CA726A369DB3}" type="slidenum">
              <a:rPr lang="nl-NL" altLang="nl-BE" smtClean="0"/>
              <a:pPr eaLnBrk="1" hangingPunct="1"/>
              <a:t>9</a:t>
            </a:fld>
            <a:endParaRPr lang="nl-NL" altLang="nl-BE" smtClean="0"/>
          </a:p>
        </p:txBody>
      </p:sp>
    </p:spTree>
    <p:extLst>
      <p:ext uri="{BB962C8B-B14F-4D97-AF65-F5344CB8AC3E}">
        <p14:creationId xmlns:p14="http://schemas.microsoft.com/office/powerpoint/2010/main" val="2262410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SK-CONS_presentatie-sjabloon">
  <a:themeElements>
    <a:clrScheme name="KASK-CONSERVATORIUM">
      <a:dk1>
        <a:sysClr val="windowText" lastClr="000000"/>
      </a:dk1>
      <a:lt1>
        <a:sysClr val="window" lastClr="FFFFFF"/>
      </a:lt1>
      <a:dk2>
        <a:srgbClr val="1F497D"/>
      </a:dk2>
      <a:lt2>
        <a:srgbClr val="EEECE1"/>
      </a:lt2>
      <a:accent1>
        <a:srgbClr val="0032FF"/>
      </a:accent1>
      <a:accent2>
        <a:srgbClr val="FF0000"/>
      </a:accent2>
      <a:accent3>
        <a:srgbClr val="00FF00"/>
      </a:accent3>
      <a:accent4>
        <a:srgbClr val="00FFFF"/>
      </a:accent4>
      <a:accent5>
        <a:srgbClr val="FF00FF"/>
      </a:accent5>
      <a:accent6>
        <a:srgbClr val="FFA000"/>
      </a:accent6>
      <a:hlink>
        <a:srgbClr val="0000FF"/>
      </a:hlink>
      <a:folHlink>
        <a:srgbClr val="800080"/>
      </a:folHlink>
    </a:clrScheme>
    <a:fontScheme name="KASK-Conservatoriumt">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6000"/>
          </a:lnSpc>
          <a:defRPr sz="3000" dirty="0"/>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SK-Conservatoriumt">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SK-Conservatoriumt">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KASK-CONS_presentatie-sjabloon</Template>
  <TotalTime>2841</TotalTime>
  <Words>1227</Words>
  <Application>Microsoft Office PowerPoint</Application>
  <PresentationFormat>Diavoorstelling (4:3)</PresentationFormat>
  <Paragraphs>289</Paragraphs>
  <Slides>28</Slides>
  <Notes>1</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KASK-CONS_presentatie-sjabloon</vt:lpstr>
      <vt:lpstr>Infosessie  Studie-en Trajectbegeleiding</vt:lpstr>
      <vt:lpstr>Dienst Studentenaangelegenheden</vt:lpstr>
      <vt:lpstr>Andere diensten</vt:lpstr>
      <vt:lpstr>Inhoud</vt:lpstr>
      <vt:lpstr>Studiebegeleiding vs. Trajectbegeleiding</vt:lpstr>
      <vt:lpstr>1. Trajectbegeleiding</vt:lpstr>
      <vt:lpstr>PowerPoint-presentatie</vt:lpstr>
      <vt:lpstr>PowerPoint-presentatie</vt:lpstr>
      <vt:lpstr>2. Studiebegeleiding</vt:lpstr>
      <vt:lpstr>Project Startcompetenties</vt:lpstr>
      <vt:lpstr>PowerPoint-presentatie</vt:lpstr>
      <vt:lpstr>Breng je startcompetenties in kaart!</vt:lpstr>
      <vt:lpstr>Breng je startcompetenties in kaart!</vt:lpstr>
      <vt:lpstr>Ondersteuning op maat!</vt:lpstr>
      <vt:lpstr>PowerPoint-presentatie</vt:lpstr>
      <vt:lpstr>3. Ombudsdienst</vt:lpstr>
      <vt:lpstr>PowerPoint-presentatie</vt:lpstr>
      <vt:lpstr>PowerPoint-presentatie</vt:lpstr>
      <vt:lpstr>PowerPoint-presentatie</vt:lpstr>
      <vt:lpstr>PowerPoint-presentatie</vt:lpstr>
      <vt:lpstr>PowerPoint-presentatie</vt:lpstr>
      <vt:lpstr>6. Ibamaflex (https://ibamaflex.hogent.be) </vt:lpstr>
      <vt:lpstr>7. Chamilo (https://chamilo.hogent.be)</vt:lpstr>
      <vt:lpstr>PowerPoint-presentatie</vt:lpstr>
      <vt:lpstr>PowerPoint-presentatie</vt:lpstr>
      <vt:lpstr>8. Website (http://schoolofartsgent.be/)  </vt:lpstr>
      <vt:lpstr>9. Hogent-e-mail</vt:lpstr>
      <vt:lpstr>10. Draadloos netwerk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Infosessie  Studie-en Trajectbegeleiding</dc:title>
  <dc:creator>Pascal Desimpelaere</dc:creator>
  <cp:lastModifiedBy>Pascal Desimpelaere</cp:lastModifiedBy>
  <cp:revision>23</cp:revision>
  <cp:lastPrinted>2015-09-15T07:02:21Z</cp:lastPrinted>
  <dcterms:created xsi:type="dcterms:W3CDTF">2014-09-16T04:45:31Z</dcterms:created>
  <dcterms:modified xsi:type="dcterms:W3CDTF">2015-09-15T14:30:07Z</dcterms:modified>
</cp:coreProperties>
</file>